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1Rs9k_rrTdcq37EwuAXoyahMkR4dIskegcUbBMqkf5U/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nder.cdc.gov/" TargetMode="External"/><Relationship Id="rId3" Type="http://schemas.openxmlformats.org/officeDocument/2006/relationships/hyperlink" Target="http://www.statefirearmlaws.org/resources" TargetMode="External"/><Relationship Id="rId4" Type="http://schemas.openxmlformats.org/officeDocument/2006/relationships/hyperlink" Target="https://www.nber.org/data/vital-statistics-mortality-data-multiple-cause-of-death.html" TargetMode="External"/><Relationship Id="rId5" Type="http://schemas.openxmlformats.org/officeDocument/2006/relationships/hyperlink" Target="https://www.cdc.gov/nchs/data/datalinkage/underlying_and_multiple_cause_of_death_codes.pd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chemeClr val="hlink"/>
                </a:solidFill>
                <a:highlight>
                  <a:srgbClr val="F8F8F8"/>
                </a:highlight>
                <a:uFill>
                  <a:noFill/>
                </a:uFill>
                <a:hlinkClick r:id="rId2"/>
              </a:rPr>
              <a:t>https://docs.google.com/document/d/11Rs9k_rrTdcq37EwuAXoyahMkR4dIskegcUbBMqkf5U/edit?usp=sharing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c46214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c46214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c4621441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c4621441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c4621441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c4621441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c4621441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c4621441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599c214a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599c214a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900"/>
              <a:buFont typeface="Arial"/>
              <a:buNone/>
            </a:pPr>
            <a:r>
              <a:t/>
            </a:r>
            <a:endParaRPr sz="900">
              <a:highlight>
                <a:srgbClr val="FFFFFF"/>
              </a:highlight>
            </a:endParaRPr>
          </a:p>
          <a:p>
            <a:pPr indent="0" lvl="0" marL="0" rtl="0" algn="l">
              <a:lnSpc>
                <a:spcPct val="115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Everyday 310 people are shot in the USA.  With the rise in gun violence and recent mass shootings, people are demanding their lawmakers to “Do Something”.  But what?  When certain types of state laws are enacted, do they repeated correlate to a reduced amount of gun violence?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Citation: </a:t>
            </a:r>
            <a:endParaRPr/>
          </a:p>
          <a:p>
            <a:pPr indent="-298450" lvl="0" marL="457200" rtl="0" algn="l">
              <a:lnSpc>
                <a:spcPct val="100000"/>
              </a:lnSpc>
              <a:spcBef>
                <a:spcPts val="0"/>
              </a:spcBef>
              <a:spcAft>
                <a:spcPts val="0"/>
              </a:spcAft>
              <a:buSzPts val="1100"/>
              <a:buChar char="●"/>
            </a:pPr>
            <a:r>
              <a:rPr lang="en"/>
              <a:t>CDC WONDER: </a:t>
            </a:r>
            <a:r>
              <a:rPr lang="en" u="sng">
                <a:solidFill>
                  <a:schemeClr val="hlink"/>
                </a:solidFill>
                <a:hlinkClick r:id="rId2"/>
              </a:rPr>
              <a:t>https://wonder.cdc.gov/</a:t>
            </a:r>
            <a:endParaRPr/>
          </a:p>
          <a:p>
            <a:pPr indent="-298450" lvl="0" marL="457200" rtl="0" algn="l">
              <a:lnSpc>
                <a:spcPct val="100000"/>
              </a:lnSpc>
              <a:spcBef>
                <a:spcPts val="0"/>
              </a:spcBef>
              <a:spcAft>
                <a:spcPts val="0"/>
              </a:spcAft>
              <a:buSzPts val="1100"/>
              <a:buChar char="●"/>
            </a:pPr>
            <a:r>
              <a:rPr lang="en"/>
              <a:t>State Firearm Laws: </a:t>
            </a:r>
            <a:r>
              <a:rPr lang="en" u="sng">
                <a:solidFill>
                  <a:schemeClr val="hlink"/>
                </a:solidFill>
                <a:hlinkClick r:id="rId3"/>
              </a:rPr>
              <a:t>http://www.statefirearmlaws.org/resources</a:t>
            </a:r>
            <a:endParaRPr/>
          </a:p>
          <a:p>
            <a:pPr indent="-298450" lvl="0" marL="457200" rtl="0" algn="l">
              <a:lnSpc>
                <a:spcPct val="100000"/>
              </a:lnSpc>
              <a:spcBef>
                <a:spcPts val="0"/>
              </a:spcBef>
              <a:spcAft>
                <a:spcPts val="0"/>
              </a:spcAft>
              <a:buSzPts val="1100"/>
              <a:buChar char="●"/>
            </a:pPr>
            <a:r>
              <a:rPr lang="en"/>
              <a:t>NBER: </a:t>
            </a:r>
            <a:r>
              <a:rPr lang="en" u="sng">
                <a:solidFill>
                  <a:schemeClr val="hlink"/>
                </a:solidFill>
                <a:hlinkClick r:id="rId4"/>
              </a:rPr>
              <a:t>https://www.nber.org/data/vital-statistics-mortality-data-multiple-cause-of-death.html</a:t>
            </a:r>
            <a:r>
              <a:rPr lang="en"/>
              <a:t>, cause of death codes at </a:t>
            </a:r>
            <a:r>
              <a:rPr lang="en" u="sng">
                <a:solidFill>
                  <a:schemeClr val="hlink"/>
                </a:solidFill>
                <a:hlinkClick r:id="rId5"/>
              </a:rPr>
              <a:t>https://www.cdc.gov/nchs/data/datalinkage/underlying_and_multiple_cause_of_death_codes.pdf</a:t>
            </a:r>
            <a:r>
              <a:rPr lang="en"/>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fb1fa38a1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fb1fa38a1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599c214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599c214a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then, we have been pretty busy.  We created a quick survey and got 100 respondents!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abfb72b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abfb72b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 that we used tableau because it would efficiently accomplish what we wanted to do…  it allowed us to focus on</a:t>
            </a:r>
            <a:endParaRPr/>
          </a:p>
          <a:p>
            <a:pPr indent="0" lvl="0" marL="0" rtl="0" algn="l">
              <a:spcBef>
                <a:spcPts val="0"/>
              </a:spcBef>
              <a:spcAft>
                <a:spcPts val="0"/>
              </a:spcAft>
              <a:buNone/>
            </a:pPr>
            <a:r>
              <a:rPr lang="en"/>
              <a:t>Here’s a screen shot of the view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abfb72b2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abfb72b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 that we used tableau because it would efficiently accomplish what we wanted to do...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599c214a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599c214a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Siobhan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0" name="Shape 70"/>
        <p:cNvGrpSpPr/>
        <p:nvPr/>
      </p:nvGrpSpPr>
      <p:grpSpPr>
        <a:xfrm>
          <a:off x="0" y="0"/>
          <a:ext cx="0" cy="0"/>
          <a:chOff x="0" y="0"/>
          <a:chExt cx="0" cy="0"/>
        </a:xfrm>
      </p:grpSpPr>
      <p:grpSp>
        <p:nvGrpSpPr>
          <p:cNvPr id="71" name="Google Shape;71;p11"/>
          <p:cNvGrpSpPr/>
          <p:nvPr/>
        </p:nvGrpSpPr>
        <p:grpSpPr>
          <a:xfrm>
            <a:off x="830392" y="4169130"/>
            <a:ext cx="745763" cy="45826"/>
            <a:chOff x="4580561" y="2589004"/>
            <a:chExt cx="1064464" cy="25200"/>
          </a:xfrm>
        </p:grpSpPr>
        <p:sp>
          <p:nvSpPr>
            <p:cNvPr id="72" name="Google Shape;72;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5" name="Google Shape;75;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6" name="Google Shape;76;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7" name="Shape 77"/>
        <p:cNvGrpSpPr/>
        <p:nvPr/>
      </p:nvGrpSpPr>
      <p:grpSpPr>
        <a:xfrm>
          <a:off x="0" y="0"/>
          <a:ext cx="0" cy="0"/>
          <a:chOff x="0" y="0"/>
          <a:chExt cx="0" cy="0"/>
        </a:xfrm>
      </p:grpSpPr>
      <p:sp>
        <p:nvSpPr>
          <p:cNvPr id="78" name="Google Shape;78;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0" name="Google Shape;20;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 name="Google Shape;21;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11912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 name="Google Shape;30;p5"/>
          <p:cNvGrpSpPr/>
          <p:nvPr/>
        </p:nvGrpSpPr>
        <p:grpSpPr>
          <a:xfrm>
            <a:off x="830392" y="1191256"/>
            <a:ext cx="745763" cy="45826"/>
            <a:chOff x="4580561" y="2589004"/>
            <a:chExt cx="1064464" cy="25200"/>
          </a:xfrm>
        </p:grpSpPr>
        <p:sp>
          <p:nvSpPr>
            <p:cNvPr id="31" name="Google Shape;31;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4" name="Google Shape;34;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5" name="Google Shape;35;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6" name="Google Shape;36;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sp>
        <p:nvSpPr>
          <p:cNvPr id="38" name="Google Shape;3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p6"/>
          <p:cNvGrpSpPr/>
          <p:nvPr/>
        </p:nvGrpSpPr>
        <p:grpSpPr>
          <a:xfrm>
            <a:off x="830392" y="1191256"/>
            <a:ext cx="745763" cy="45826"/>
            <a:chOff x="4580561" y="2589004"/>
            <a:chExt cx="1064464" cy="25200"/>
          </a:xfrm>
        </p:grpSpPr>
        <p:sp>
          <p:nvSpPr>
            <p:cNvPr id="40" name="Google Shape;4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3" name="Google Shape;43;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4" name="Shape 44"/>
        <p:cNvGrpSpPr/>
        <p:nvPr/>
      </p:nvGrpSpPr>
      <p:grpSpPr>
        <a:xfrm>
          <a:off x="0" y="0"/>
          <a:ext cx="0" cy="0"/>
          <a:chOff x="0" y="0"/>
          <a:chExt cx="0" cy="0"/>
        </a:xfrm>
      </p:grpSpPr>
      <p:sp>
        <p:nvSpPr>
          <p:cNvPr id="45" name="Google Shape;45;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7"/>
          <p:cNvGrpSpPr/>
          <p:nvPr/>
        </p:nvGrpSpPr>
        <p:grpSpPr>
          <a:xfrm>
            <a:off x="830392" y="1191256"/>
            <a:ext cx="745763" cy="45826"/>
            <a:chOff x="4580561" y="2589004"/>
            <a:chExt cx="1064464" cy="25200"/>
          </a:xfrm>
        </p:grpSpPr>
        <p:sp>
          <p:nvSpPr>
            <p:cNvPr id="47" name="Google Shape;47;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0" name="Google Shape;50;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1" name="Google Shape;51;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2" name="Shape 52"/>
        <p:cNvGrpSpPr/>
        <p:nvPr/>
      </p:nvGrpSpPr>
      <p:grpSpPr>
        <a:xfrm>
          <a:off x="0" y="0"/>
          <a:ext cx="0" cy="0"/>
          <a:chOff x="0" y="0"/>
          <a:chExt cx="0" cy="0"/>
        </a:xfrm>
      </p:grpSpPr>
      <p:grpSp>
        <p:nvGrpSpPr>
          <p:cNvPr id="53" name="Google Shape;53;p8"/>
          <p:cNvGrpSpPr/>
          <p:nvPr/>
        </p:nvGrpSpPr>
        <p:grpSpPr>
          <a:xfrm>
            <a:off x="830392" y="4169130"/>
            <a:ext cx="745763" cy="45826"/>
            <a:chOff x="4580561" y="2589004"/>
            <a:chExt cx="1064464" cy="25200"/>
          </a:xfrm>
        </p:grpSpPr>
        <p:sp>
          <p:nvSpPr>
            <p:cNvPr id="54" name="Google Shape;54;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7" name="Google Shape;57;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9"/>
          <p:cNvGrpSpPr/>
          <p:nvPr/>
        </p:nvGrpSpPr>
        <p:grpSpPr>
          <a:xfrm>
            <a:off x="830392" y="1191256"/>
            <a:ext cx="745763" cy="45826"/>
            <a:chOff x="4580561" y="2589004"/>
            <a:chExt cx="1064464" cy="25200"/>
          </a:xfrm>
        </p:grpSpPr>
        <p:sp>
          <p:nvSpPr>
            <p:cNvPr id="61" name="Google Shape;61;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4" name="Google Shape;64;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5" name="Google Shape;65;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6" name="Google Shape;66;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7" name="Shape 67"/>
        <p:cNvGrpSpPr/>
        <p:nvPr/>
      </p:nvGrpSpPr>
      <p:grpSpPr>
        <a:xfrm>
          <a:off x="0" y="0"/>
          <a:ext cx="0" cy="0"/>
          <a:chOff x="0" y="0"/>
          <a:chExt cx="0" cy="0"/>
        </a:xfrm>
      </p:grpSpPr>
      <p:sp>
        <p:nvSpPr>
          <p:cNvPr id="68" name="Google Shape;68;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69" name="Google Shape;69;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3"/>
          <p:cNvSpPr txBox="1"/>
          <p:nvPr>
            <p:ph type="ctrTitle"/>
          </p:nvPr>
        </p:nvSpPr>
        <p:spPr>
          <a:xfrm>
            <a:off x="729450" y="1322450"/>
            <a:ext cx="83052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Firearm Laws and Outcomes</a:t>
            </a:r>
            <a:endParaRPr/>
          </a:p>
        </p:txBody>
      </p:sp>
      <p:sp>
        <p:nvSpPr>
          <p:cNvPr id="84" name="Google Shape;84;p13"/>
          <p:cNvSpPr txBox="1"/>
          <p:nvPr>
            <p:ph idx="1" type="subTitle"/>
          </p:nvPr>
        </p:nvSpPr>
        <p:spPr>
          <a:xfrm>
            <a:off x="727950" y="2911125"/>
            <a:ext cx="7688100" cy="149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solidFill>
                  <a:schemeClr val="dk2"/>
                </a:solidFill>
              </a:rPr>
              <a:t>Siobhan Harrington</a:t>
            </a:r>
            <a:endParaRPr>
              <a:solidFill>
                <a:schemeClr val="dk2"/>
              </a:solidFill>
            </a:endParaRPr>
          </a:p>
          <a:p>
            <a:pPr indent="0" lvl="0" marL="0" rtl="0" algn="l">
              <a:lnSpc>
                <a:spcPct val="100000"/>
              </a:lnSpc>
              <a:spcBef>
                <a:spcPts val="0"/>
              </a:spcBef>
              <a:spcAft>
                <a:spcPts val="0"/>
              </a:spcAft>
              <a:buSzPts val="1600"/>
              <a:buNone/>
            </a:pPr>
            <a:r>
              <a:rPr lang="en">
                <a:solidFill>
                  <a:schemeClr val="dk2"/>
                </a:solidFill>
              </a:rPr>
              <a:t>Yue Hu</a:t>
            </a:r>
            <a:endParaRPr>
              <a:solidFill>
                <a:schemeClr val="dk2"/>
              </a:solidFill>
            </a:endParaRPr>
          </a:p>
          <a:p>
            <a:pPr indent="0" lvl="0" marL="0" rtl="0" algn="l">
              <a:lnSpc>
                <a:spcPct val="100000"/>
              </a:lnSpc>
              <a:spcBef>
                <a:spcPts val="0"/>
              </a:spcBef>
              <a:spcAft>
                <a:spcPts val="0"/>
              </a:spcAft>
              <a:buSzPts val="1600"/>
              <a:buNone/>
            </a:pPr>
            <a:r>
              <a:rPr lang="en">
                <a:solidFill>
                  <a:schemeClr val="dk2"/>
                </a:solidFill>
              </a:rPr>
              <a:t>Andrew Morris</a:t>
            </a:r>
            <a:endParaRPr>
              <a:solidFill>
                <a:schemeClr val="dk2"/>
              </a:solidFill>
            </a:endParaRPr>
          </a:p>
          <a:p>
            <a:pPr indent="0" lvl="0" marL="0" rtl="0" algn="l">
              <a:lnSpc>
                <a:spcPct val="100000"/>
              </a:lnSpc>
              <a:spcBef>
                <a:spcPts val="0"/>
              </a:spcBef>
              <a:spcAft>
                <a:spcPts val="0"/>
              </a:spcAft>
              <a:buSzPts val="1600"/>
              <a:buNone/>
            </a:pPr>
            <a:r>
              <a:rPr lang="en">
                <a:solidFill>
                  <a:schemeClr val="dk2"/>
                </a:solidFill>
              </a:rPr>
              <a:t>Pritesh Patel</a:t>
            </a:r>
            <a:endParaRPr>
              <a:solidFill>
                <a:schemeClr val="dk2"/>
              </a:solidFill>
            </a:endParaRPr>
          </a:p>
          <a:p>
            <a:pPr indent="0" lvl="0" marL="0" rtl="0" algn="l">
              <a:lnSpc>
                <a:spcPct val="100000"/>
              </a:lnSpc>
              <a:spcBef>
                <a:spcPts val="0"/>
              </a:spcBef>
              <a:spcAft>
                <a:spcPts val="0"/>
              </a:spcAft>
              <a:buSzPts val="1600"/>
              <a:buNone/>
            </a:pPr>
            <a:r>
              <a:rPr lang="en">
                <a:solidFill>
                  <a:schemeClr val="dk2"/>
                </a:solidFill>
              </a:rPr>
              <a:t>W209.3</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Major Changes (Must Have)</a:t>
            </a:r>
            <a:endParaRPr b="1" sz="2600">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sz="2600">
              <a:solidFill>
                <a:schemeClr val="dk2"/>
              </a:solidFill>
              <a:latin typeface="Raleway"/>
              <a:ea typeface="Raleway"/>
              <a:cs typeface="Raleway"/>
              <a:sym typeface="Raleway"/>
            </a:endParaRPr>
          </a:p>
        </p:txBody>
      </p:sp>
      <p:pic>
        <p:nvPicPr>
          <p:cNvPr id="146" name="Google Shape;146;p22"/>
          <p:cNvPicPr preferRelativeResize="0"/>
          <p:nvPr/>
        </p:nvPicPr>
        <p:blipFill rotWithShape="1">
          <a:blip r:embed="rId3">
            <a:alphaModFix/>
          </a:blip>
          <a:srcRect b="56920" l="23787" r="23954" t="11524"/>
          <a:stretch/>
        </p:blipFill>
        <p:spPr>
          <a:xfrm>
            <a:off x="283250" y="781375"/>
            <a:ext cx="4958352" cy="1684149"/>
          </a:xfrm>
          <a:prstGeom prst="rect">
            <a:avLst/>
          </a:prstGeom>
          <a:noFill/>
          <a:ln>
            <a:noFill/>
          </a:ln>
        </p:spPr>
      </p:pic>
      <p:pic>
        <p:nvPicPr>
          <p:cNvPr id="147" name="Google Shape;147;p22"/>
          <p:cNvPicPr preferRelativeResize="0"/>
          <p:nvPr/>
        </p:nvPicPr>
        <p:blipFill rotWithShape="1">
          <a:blip r:embed="rId4">
            <a:alphaModFix/>
          </a:blip>
          <a:srcRect b="55593" l="23721" r="24246" t="12120"/>
          <a:stretch/>
        </p:blipFill>
        <p:spPr>
          <a:xfrm>
            <a:off x="252900" y="2761425"/>
            <a:ext cx="5933774" cy="2071024"/>
          </a:xfrm>
          <a:prstGeom prst="rect">
            <a:avLst/>
          </a:prstGeom>
          <a:noFill/>
          <a:ln>
            <a:noFill/>
          </a:ln>
        </p:spPr>
      </p:pic>
      <p:sp>
        <p:nvSpPr>
          <p:cNvPr id="148" name="Google Shape;148;p22"/>
          <p:cNvSpPr/>
          <p:nvPr/>
        </p:nvSpPr>
        <p:spPr>
          <a:xfrm>
            <a:off x="5058600" y="2893650"/>
            <a:ext cx="1089600" cy="353700"/>
          </a:xfrm>
          <a:prstGeom prst="rect">
            <a:avLst/>
          </a:prstGeom>
          <a:noFill/>
          <a:ln cap="flat" cmpd="sng" w="9525">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txBox="1"/>
          <p:nvPr/>
        </p:nvSpPr>
        <p:spPr>
          <a:xfrm>
            <a:off x="6299900" y="3009588"/>
            <a:ext cx="2529600" cy="15747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Instruction: Hover Here for Instruction</a:t>
            </a:r>
            <a:endParaRPr b="1" sz="1000">
              <a:latin typeface="Lato"/>
              <a:ea typeface="Lato"/>
              <a:cs typeface="Lato"/>
              <a:sym typeface="Lato"/>
            </a:endParaRPr>
          </a:p>
          <a:p>
            <a:pPr indent="-234950" lvl="0" marL="285750" rtl="0" algn="l">
              <a:spcBef>
                <a:spcPts val="0"/>
              </a:spcBef>
              <a:spcAft>
                <a:spcPts val="0"/>
              </a:spcAft>
              <a:buSzPts val="1000"/>
              <a:buFont typeface="Lato"/>
              <a:buAutoNum type="arabicPeriod"/>
            </a:pPr>
            <a:r>
              <a:rPr lang="en" sz="1000">
                <a:latin typeface="Lato"/>
                <a:ea typeface="Lato"/>
                <a:cs typeface="Lato"/>
                <a:sym typeface="Lato"/>
              </a:rPr>
              <a:t>Select Firearm Law Types of Interest on Left Side</a:t>
            </a:r>
            <a:endParaRPr sz="1000">
              <a:latin typeface="Lato"/>
              <a:ea typeface="Lato"/>
              <a:cs typeface="Lato"/>
              <a:sym typeface="Lato"/>
            </a:endParaRPr>
          </a:p>
          <a:p>
            <a:pPr indent="-234950" lvl="0" marL="285750" rtl="0" algn="l">
              <a:spcBef>
                <a:spcPts val="0"/>
              </a:spcBef>
              <a:spcAft>
                <a:spcPts val="0"/>
              </a:spcAft>
              <a:buSzPts val="1000"/>
              <a:buFont typeface="Lato"/>
              <a:buAutoNum type="arabicPeriod"/>
            </a:pPr>
            <a:r>
              <a:rPr lang="en" sz="1000">
                <a:latin typeface="Lato"/>
                <a:ea typeface="Lato"/>
                <a:cs typeface="Lato"/>
                <a:sym typeface="Lato"/>
              </a:rPr>
              <a:t>Select State on Map to Filter States for All Three Figures Here</a:t>
            </a:r>
            <a:endParaRPr sz="1000">
              <a:latin typeface="Lato"/>
              <a:ea typeface="Lato"/>
              <a:cs typeface="Lato"/>
              <a:sym typeface="Lato"/>
            </a:endParaRPr>
          </a:p>
          <a:p>
            <a:pPr indent="-234950" lvl="0" marL="285750" rtl="0" algn="l">
              <a:spcBef>
                <a:spcPts val="0"/>
              </a:spcBef>
              <a:spcAft>
                <a:spcPts val="0"/>
              </a:spcAft>
              <a:buSzPts val="1000"/>
              <a:buFont typeface="Lato"/>
              <a:buAutoNum type="arabicPeriod"/>
            </a:pPr>
            <a:r>
              <a:rPr lang="en" sz="1000">
                <a:latin typeface="Lato"/>
                <a:ea typeface="Lato"/>
                <a:cs typeface="Lato"/>
                <a:sym typeface="Lato"/>
              </a:rPr>
              <a:t>Ctrl+Select to Select More than One State for Comparison</a:t>
            </a:r>
            <a:endParaRPr sz="1000">
              <a:latin typeface="Lato"/>
              <a:ea typeface="Lato"/>
              <a:cs typeface="Lato"/>
              <a:sym typeface="Lato"/>
            </a:endParaRPr>
          </a:p>
          <a:p>
            <a:pPr indent="-234950" lvl="0" marL="285750" rtl="0" algn="l">
              <a:spcBef>
                <a:spcPts val="0"/>
              </a:spcBef>
              <a:spcAft>
                <a:spcPts val="0"/>
              </a:spcAft>
              <a:buSzPts val="1000"/>
              <a:buFont typeface="Lato"/>
              <a:buAutoNum type="arabicPeriod"/>
            </a:pPr>
            <a:r>
              <a:rPr lang="en" sz="1000">
                <a:latin typeface="Lato"/>
                <a:ea typeface="Lato"/>
                <a:cs typeface="Lato"/>
                <a:sym typeface="Lato"/>
              </a:rPr>
              <a:t>Select a Specific Year is faster than Using Time Slider</a:t>
            </a:r>
            <a:endParaRPr sz="1000">
              <a:latin typeface="Lato"/>
              <a:ea typeface="Lato"/>
              <a:cs typeface="Lato"/>
              <a:sym typeface="Lato"/>
            </a:endParaRPr>
          </a:p>
        </p:txBody>
      </p:sp>
      <p:sp>
        <p:nvSpPr>
          <p:cNvPr id="150" name="Google Shape;150;p22"/>
          <p:cNvSpPr txBox="1"/>
          <p:nvPr/>
        </p:nvSpPr>
        <p:spPr>
          <a:xfrm>
            <a:off x="9522900" y="44612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51" name="Google Shape;151;p22"/>
          <p:cNvSpPr txBox="1"/>
          <p:nvPr/>
        </p:nvSpPr>
        <p:spPr>
          <a:xfrm>
            <a:off x="5483100" y="569675"/>
            <a:ext cx="3660900" cy="21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Issues</a:t>
            </a:r>
            <a:endParaRPr u="sng"/>
          </a:p>
          <a:p>
            <a:pPr indent="-298450" lvl="0" marL="457200" rtl="0" algn="l">
              <a:lnSpc>
                <a:spcPct val="115000"/>
              </a:lnSpc>
              <a:spcBef>
                <a:spcPts val="0"/>
              </a:spcBef>
              <a:spcAft>
                <a:spcPts val="0"/>
              </a:spcAft>
              <a:buClr>
                <a:srgbClr val="000000"/>
              </a:buClr>
              <a:buSzPts val="1100"/>
              <a:buFont typeface="Lato"/>
              <a:buChar char="●"/>
            </a:pPr>
            <a:r>
              <a:rPr lang="en" sz="1100"/>
              <a:t>User is unaware that clicking on a state in map will filter two two figures below.</a:t>
            </a:r>
            <a:endParaRPr sz="1100"/>
          </a:p>
          <a:p>
            <a:pPr indent="-298450" lvl="0" marL="457200" rtl="0" algn="l">
              <a:lnSpc>
                <a:spcPct val="115000"/>
              </a:lnSpc>
              <a:spcBef>
                <a:spcPts val="0"/>
              </a:spcBef>
              <a:spcAft>
                <a:spcPts val="0"/>
              </a:spcAft>
              <a:buClr>
                <a:schemeClr val="accent1"/>
              </a:buClr>
              <a:buSzPts val="1100"/>
              <a:buFont typeface="Lato"/>
              <a:buChar char="●"/>
            </a:pPr>
            <a:r>
              <a:rPr lang="en" sz="1100"/>
              <a:t>User is unaware how to select more than one state</a:t>
            </a:r>
            <a:endParaRPr sz="1100"/>
          </a:p>
          <a:p>
            <a:pPr indent="0" lvl="0" marL="0" rtl="0" algn="l">
              <a:lnSpc>
                <a:spcPct val="115000"/>
              </a:lnSpc>
              <a:spcBef>
                <a:spcPts val="0"/>
              </a:spcBef>
              <a:spcAft>
                <a:spcPts val="0"/>
              </a:spcAft>
              <a:buNone/>
            </a:pPr>
            <a:r>
              <a:rPr lang="en" u="sng"/>
              <a:t>Solutions</a:t>
            </a:r>
            <a:endParaRPr u="sng"/>
          </a:p>
          <a:p>
            <a:pPr indent="-298450" lvl="0" marL="457200" rtl="0" algn="l">
              <a:lnSpc>
                <a:spcPct val="115000"/>
              </a:lnSpc>
              <a:spcBef>
                <a:spcPts val="0"/>
              </a:spcBef>
              <a:spcAft>
                <a:spcPts val="0"/>
              </a:spcAft>
              <a:buClr>
                <a:srgbClr val="000000"/>
              </a:buClr>
              <a:buSzPts val="1100"/>
              <a:buFont typeface="Lato"/>
              <a:buChar char="●"/>
            </a:pPr>
            <a:r>
              <a:rPr lang="en" sz="1100"/>
              <a:t>Add </a:t>
            </a:r>
            <a:r>
              <a:rPr b="1" lang="en" sz="1100"/>
              <a:t>“Hover Over Instruction”</a:t>
            </a:r>
            <a:r>
              <a:rPr lang="en" sz="1100"/>
              <a:t> to guide user to use the data visualization</a:t>
            </a:r>
            <a:endParaRPr sz="1100"/>
          </a:p>
          <a:p>
            <a:pPr indent="-298450" lvl="0" marL="457200" rtl="0" algn="l">
              <a:lnSpc>
                <a:spcPct val="115000"/>
              </a:lnSpc>
              <a:spcBef>
                <a:spcPts val="0"/>
              </a:spcBef>
              <a:spcAft>
                <a:spcPts val="0"/>
              </a:spcAft>
              <a:buClr>
                <a:schemeClr val="accent1"/>
              </a:buClr>
              <a:buSzPts val="1100"/>
              <a:buFont typeface="Lato"/>
              <a:buChar char="●"/>
            </a:pPr>
            <a:r>
              <a:rPr lang="en" sz="1100"/>
              <a:t>Add Tips for Using Data Viz and Demo on Website</a:t>
            </a:r>
            <a:endParaRPr sz="1100"/>
          </a:p>
        </p:txBody>
      </p:sp>
      <p:sp>
        <p:nvSpPr>
          <p:cNvPr id="152" name="Google Shape;152;p22"/>
          <p:cNvSpPr txBox="1"/>
          <p:nvPr/>
        </p:nvSpPr>
        <p:spPr>
          <a:xfrm>
            <a:off x="212500" y="506900"/>
            <a:ext cx="1669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u="sng">
                <a:latin typeface="Lato"/>
                <a:ea typeface="Lato"/>
                <a:cs typeface="Lato"/>
                <a:sym typeface="Lato"/>
              </a:rPr>
              <a:t>Old Version</a:t>
            </a:r>
            <a:endParaRPr b="1" u="sng">
              <a:latin typeface="Lato"/>
              <a:ea typeface="Lato"/>
              <a:cs typeface="Lato"/>
              <a:sym typeface="Lato"/>
            </a:endParaRPr>
          </a:p>
        </p:txBody>
      </p:sp>
      <p:sp>
        <p:nvSpPr>
          <p:cNvPr id="153" name="Google Shape;153;p22"/>
          <p:cNvSpPr txBox="1"/>
          <p:nvPr/>
        </p:nvSpPr>
        <p:spPr>
          <a:xfrm>
            <a:off x="212500" y="2465525"/>
            <a:ext cx="1669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u="sng">
                <a:latin typeface="Lato"/>
                <a:ea typeface="Lato"/>
                <a:cs typeface="Lato"/>
                <a:sym typeface="Lato"/>
              </a:rPr>
              <a:t>New</a:t>
            </a:r>
            <a:r>
              <a:rPr b="1" lang="en" u="sng">
                <a:latin typeface="Lato"/>
                <a:ea typeface="Lato"/>
                <a:cs typeface="Lato"/>
                <a:sym typeface="Lato"/>
              </a:rPr>
              <a:t> Version</a:t>
            </a:r>
            <a:endParaRPr b="1" u="sng">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Major Changes (Must Have)</a:t>
            </a:r>
            <a:endParaRPr b="1" sz="2600">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sz="2600">
              <a:solidFill>
                <a:schemeClr val="dk2"/>
              </a:solidFill>
              <a:latin typeface="Raleway"/>
              <a:ea typeface="Raleway"/>
              <a:cs typeface="Raleway"/>
              <a:sym typeface="Raleway"/>
            </a:endParaRPr>
          </a:p>
        </p:txBody>
      </p:sp>
      <p:sp>
        <p:nvSpPr>
          <p:cNvPr id="159" name="Google Shape;159;p23"/>
          <p:cNvSpPr txBox="1"/>
          <p:nvPr/>
        </p:nvSpPr>
        <p:spPr>
          <a:xfrm>
            <a:off x="9522900" y="44612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0" name="Google Shape;160;p23"/>
          <p:cNvSpPr txBox="1"/>
          <p:nvPr/>
        </p:nvSpPr>
        <p:spPr>
          <a:xfrm>
            <a:off x="5469250" y="2739825"/>
            <a:ext cx="3514800" cy="23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Issues</a:t>
            </a:r>
            <a:endParaRPr u="sng"/>
          </a:p>
          <a:p>
            <a:pPr indent="-298450" lvl="0" marL="457200" rtl="0" algn="l">
              <a:lnSpc>
                <a:spcPct val="115000"/>
              </a:lnSpc>
              <a:spcBef>
                <a:spcPts val="0"/>
              </a:spcBef>
              <a:spcAft>
                <a:spcPts val="0"/>
              </a:spcAft>
              <a:buClr>
                <a:srgbClr val="000000"/>
              </a:buClr>
              <a:buSzPts val="1100"/>
              <a:buFont typeface="Lato"/>
              <a:buChar char="●"/>
            </a:pPr>
            <a:r>
              <a:rPr lang="en" sz="1100"/>
              <a:t>State Outlines Disappear when the law category not exist in state.</a:t>
            </a:r>
            <a:endParaRPr sz="1100"/>
          </a:p>
          <a:p>
            <a:pPr indent="-298450" lvl="0" marL="457200" rtl="0" algn="l">
              <a:lnSpc>
                <a:spcPct val="115000"/>
              </a:lnSpc>
              <a:spcBef>
                <a:spcPts val="0"/>
              </a:spcBef>
              <a:spcAft>
                <a:spcPts val="0"/>
              </a:spcAft>
              <a:buClr>
                <a:schemeClr val="accent1"/>
              </a:buClr>
              <a:buSzPts val="1100"/>
              <a:buFont typeface="Lato"/>
              <a:buChar char="●"/>
            </a:pPr>
            <a:r>
              <a:rPr lang="en" sz="1100"/>
              <a:t>When no law types are selected, </a:t>
            </a:r>
            <a:r>
              <a:rPr lang="en" sz="1100"/>
              <a:t>whiteboard</a:t>
            </a:r>
            <a:r>
              <a:rPr lang="en" sz="1100"/>
              <a:t> shows on screen</a:t>
            </a:r>
            <a:endParaRPr sz="1100"/>
          </a:p>
          <a:p>
            <a:pPr indent="0" lvl="0" marL="0" rtl="0" algn="l">
              <a:lnSpc>
                <a:spcPct val="115000"/>
              </a:lnSpc>
              <a:spcBef>
                <a:spcPts val="0"/>
              </a:spcBef>
              <a:spcAft>
                <a:spcPts val="0"/>
              </a:spcAft>
              <a:buNone/>
            </a:pPr>
            <a:r>
              <a:rPr lang="en" u="sng"/>
              <a:t>Solutions</a:t>
            </a:r>
            <a:endParaRPr u="sng"/>
          </a:p>
          <a:p>
            <a:pPr indent="-298450" lvl="0" marL="457200" rtl="0" algn="l">
              <a:lnSpc>
                <a:spcPct val="115000"/>
              </a:lnSpc>
              <a:spcBef>
                <a:spcPts val="0"/>
              </a:spcBef>
              <a:spcAft>
                <a:spcPts val="0"/>
              </a:spcAft>
              <a:buClr>
                <a:srgbClr val="000000"/>
              </a:buClr>
              <a:buSzPts val="1100"/>
              <a:buFont typeface="Lato"/>
              <a:buChar char="●"/>
            </a:pPr>
            <a:r>
              <a:rPr b="1" lang="en" sz="1100"/>
              <a:t>Add board lines and unselect washout</a:t>
            </a:r>
            <a:r>
              <a:rPr lang="en" sz="1100"/>
              <a:t> in Tableau Map</a:t>
            </a:r>
            <a:endParaRPr sz="1100"/>
          </a:p>
          <a:p>
            <a:pPr indent="-298450" lvl="0" marL="457200" rtl="0" algn="l">
              <a:lnSpc>
                <a:spcPct val="115000"/>
              </a:lnSpc>
              <a:spcBef>
                <a:spcPts val="0"/>
              </a:spcBef>
              <a:spcAft>
                <a:spcPts val="0"/>
              </a:spcAft>
              <a:buClr>
                <a:schemeClr val="accent1"/>
              </a:buClr>
              <a:buSzPts val="1100"/>
              <a:buFont typeface="Lato"/>
              <a:buChar char="●"/>
            </a:pPr>
            <a:r>
              <a:rPr lang="en" sz="1100"/>
              <a:t>Whiteboard is typical Tableau functionality when nothing is selected. So </a:t>
            </a:r>
            <a:r>
              <a:rPr b="1" lang="en" sz="1100"/>
              <a:t>“Apply” tab</a:t>
            </a:r>
            <a:r>
              <a:rPr lang="en" sz="1100"/>
              <a:t> is introduced to avoid whiteboard</a:t>
            </a:r>
            <a:endParaRPr sz="1100"/>
          </a:p>
        </p:txBody>
      </p:sp>
      <p:sp>
        <p:nvSpPr>
          <p:cNvPr id="161" name="Google Shape;161;p23"/>
          <p:cNvSpPr txBox="1"/>
          <p:nvPr/>
        </p:nvSpPr>
        <p:spPr>
          <a:xfrm>
            <a:off x="212500" y="506900"/>
            <a:ext cx="1669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u="sng">
                <a:latin typeface="Lato"/>
                <a:ea typeface="Lato"/>
                <a:cs typeface="Lato"/>
                <a:sym typeface="Lato"/>
              </a:rPr>
              <a:t>Old Version</a:t>
            </a:r>
            <a:endParaRPr b="1" u="sng">
              <a:latin typeface="Lato"/>
              <a:ea typeface="Lato"/>
              <a:cs typeface="Lato"/>
              <a:sym typeface="Lato"/>
            </a:endParaRPr>
          </a:p>
        </p:txBody>
      </p:sp>
      <p:sp>
        <p:nvSpPr>
          <p:cNvPr id="162" name="Google Shape;162;p23"/>
          <p:cNvSpPr txBox="1"/>
          <p:nvPr/>
        </p:nvSpPr>
        <p:spPr>
          <a:xfrm>
            <a:off x="283250" y="2739825"/>
            <a:ext cx="1669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u="sng">
                <a:latin typeface="Lato"/>
                <a:ea typeface="Lato"/>
                <a:cs typeface="Lato"/>
                <a:sym typeface="Lato"/>
              </a:rPr>
              <a:t>New Version</a:t>
            </a:r>
            <a:endParaRPr b="1" u="sng">
              <a:latin typeface="Lato"/>
              <a:ea typeface="Lato"/>
              <a:cs typeface="Lato"/>
              <a:sym typeface="Lato"/>
            </a:endParaRPr>
          </a:p>
        </p:txBody>
      </p:sp>
      <p:pic>
        <p:nvPicPr>
          <p:cNvPr id="163" name="Google Shape;163;p23"/>
          <p:cNvPicPr preferRelativeResize="0"/>
          <p:nvPr/>
        </p:nvPicPr>
        <p:blipFill rotWithShape="1">
          <a:blip r:embed="rId3">
            <a:alphaModFix/>
          </a:blip>
          <a:srcRect b="55992" l="23784" r="33033" t="11527"/>
          <a:stretch/>
        </p:blipFill>
        <p:spPr>
          <a:xfrm>
            <a:off x="353700" y="907763"/>
            <a:ext cx="4218302" cy="1784900"/>
          </a:xfrm>
          <a:prstGeom prst="rect">
            <a:avLst/>
          </a:prstGeom>
          <a:noFill/>
          <a:ln cap="flat" cmpd="sng" w="9525">
            <a:solidFill>
              <a:srgbClr val="000000"/>
            </a:solidFill>
            <a:prstDash val="solid"/>
            <a:round/>
            <a:headEnd len="sm" w="sm" type="none"/>
            <a:tailEnd len="sm" w="sm" type="none"/>
          </a:ln>
        </p:spPr>
      </p:pic>
      <p:pic>
        <p:nvPicPr>
          <p:cNvPr id="164" name="Google Shape;164;p23"/>
          <p:cNvPicPr preferRelativeResize="0"/>
          <p:nvPr/>
        </p:nvPicPr>
        <p:blipFill rotWithShape="1">
          <a:blip r:embed="rId4">
            <a:alphaModFix/>
          </a:blip>
          <a:srcRect b="56216" l="21481" r="21172" t="7747"/>
          <a:stretch/>
        </p:blipFill>
        <p:spPr>
          <a:xfrm>
            <a:off x="283250" y="3093525"/>
            <a:ext cx="5186002" cy="1843174"/>
          </a:xfrm>
          <a:prstGeom prst="rect">
            <a:avLst/>
          </a:prstGeom>
          <a:noFill/>
          <a:ln>
            <a:noFill/>
          </a:ln>
        </p:spPr>
      </p:pic>
      <p:pic>
        <p:nvPicPr>
          <p:cNvPr id="165" name="Google Shape;165;p23"/>
          <p:cNvPicPr preferRelativeResize="0"/>
          <p:nvPr/>
        </p:nvPicPr>
        <p:blipFill rotWithShape="1">
          <a:blip r:embed="rId5">
            <a:alphaModFix/>
          </a:blip>
          <a:srcRect b="58468" l="23495" r="32929" t="11637"/>
          <a:stretch/>
        </p:blipFill>
        <p:spPr>
          <a:xfrm>
            <a:off x="4765000" y="907763"/>
            <a:ext cx="4107206" cy="1784900"/>
          </a:xfrm>
          <a:prstGeom prst="rect">
            <a:avLst/>
          </a:prstGeom>
          <a:noFill/>
          <a:ln cap="flat" cmpd="sng" w="9525">
            <a:solidFill>
              <a:srgbClr val="000000"/>
            </a:solidFill>
            <a:prstDash val="solid"/>
            <a:round/>
            <a:headEnd len="sm" w="sm" type="none"/>
            <a:tailEnd len="sm" w="sm" type="none"/>
          </a:ln>
        </p:spPr>
      </p:pic>
      <p:sp>
        <p:nvSpPr>
          <p:cNvPr id="166" name="Google Shape;166;p23"/>
          <p:cNvSpPr txBox="1"/>
          <p:nvPr/>
        </p:nvSpPr>
        <p:spPr>
          <a:xfrm>
            <a:off x="9614875" y="17829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7" name="Google Shape;167;p23"/>
          <p:cNvSpPr/>
          <p:nvPr/>
        </p:nvSpPr>
        <p:spPr>
          <a:xfrm>
            <a:off x="304650" y="4718425"/>
            <a:ext cx="1027200" cy="1629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Major Changes (Must Have)</a:t>
            </a:r>
            <a:endParaRPr b="1" sz="2600">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sz="2600">
              <a:solidFill>
                <a:schemeClr val="dk2"/>
              </a:solidFill>
              <a:latin typeface="Raleway"/>
              <a:ea typeface="Raleway"/>
              <a:cs typeface="Raleway"/>
              <a:sym typeface="Raleway"/>
            </a:endParaRPr>
          </a:p>
        </p:txBody>
      </p:sp>
      <p:sp>
        <p:nvSpPr>
          <p:cNvPr id="173" name="Google Shape;173;p24"/>
          <p:cNvSpPr txBox="1"/>
          <p:nvPr/>
        </p:nvSpPr>
        <p:spPr>
          <a:xfrm>
            <a:off x="9522900" y="44612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74" name="Google Shape;174;p24"/>
          <p:cNvSpPr txBox="1"/>
          <p:nvPr/>
        </p:nvSpPr>
        <p:spPr>
          <a:xfrm>
            <a:off x="6618838" y="591900"/>
            <a:ext cx="2407200" cy="402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Issues</a:t>
            </a:r>
            <a:endParaRPr u="sng"/>
          </a:p>
          <a:p>
            <a:pPr indent="-298450" lvl="0" marL="457200" rtl="0" algn="l">
              <a:lnSpc>
                <a:spcPct val="115000"/>
              </a:lnSpc>
              <a:spcBef>
                <a:spcPts val="0"/>
              </a:spcBef>
              <a:spcAft>
                <a:spcPts val="0"/>
              </a:spcAft>
              <a:buClr>
                <a:srgbClr val="000000"/>
              </a:buClr>
              <a:buSzPts val="1100"/>
              <a:buFont typeface="Arial"/>
              <a:buChar char="●"/>
            </a:pPr>
            <a:r>
              <a:rPr lang="en" sz="1100"/>
              <a:t>Hard to read years in two bottom figures (Violence and Laws over Time) </a:t>
            </a:r>
            <a:endParaRPr sz="1100"/>
          </a:p>
          <a:p>
            <a:pPr indent="-298450" lvl="0" marL="457200" rtl="0" algn="l">
              <a:lnSpc>
                <a:spcPct val="115000"/>
              </a:lnSpc>
              <a:spcBef>
                <a:spcPts val="0"/>
              </a:spcBef>
              <a:spcAft>
                <a:spcPts val="0"/>
              </a:spcAft>
              <a:buClr>
                <a:srgbClr val="000000"/>
              </a:buClr>
              <a:buSzPts val="1100"/>
              <a:buFont typeface="Lato"/>
              <a:buChar char="●"/>
            </a:pPr>
            <a:r>
              <a:rPr lang="en" sz="1100"/>
              <a:t>User is unaware that clicking on a state in map will filter two two figures below.</a:t>
            </a:r>
            <a:endParaRPr sz="1100"/>
          </a:p>
          <a:p>
            <a:pPr indent="-298450" lvl="0" marL="457200" rtl="0" algn="l">
              <a:lnSpc>
                <a:spcPct val="115000"/>
              </a:lnSpc>
              <a:spcBef>
                <a:spcPts val="0"/>
              </a:spcBef>
              <a:spcAft>
                <a:spcPts val="0"/>
              </a:spcAft>
              <a:buClr>
                <a:srgbClr val="000000"/>
              </a:buClr>
              <a:buSzPts val="1100"/>
              <a:buFont typeface="Lato"/>
              <a:buChar char="●"/>
            </a:pPr>
            <a:r>
              <a:rPr lang="en" sz="1100"/>
              <a:t>Unclear meaning of blue bar (implement/unimplemented)</a:t>
            </a:r>
            <a:endParaRPr sz="1100"/>
          </a:p>
          <a:p>
            <a:pPr indent="0" lvl="0" marL="0" rtl="0" algn="l">
              <a:lnSpc>
                <a:spcPct val="115000"/>
              </a:lnSpc>
              <a:spcBef>
                <a:spcPts val="0"/>
              </a:spcBef>
              <a:spcAft>
                <a:spcPts val="0"/>
              </a:spcAft>
              <a:buNone/>
            </a:pPr>
            <a:r>
              <a:rPr lang="en" u="sng"/>
              <a:t>Solutions</a:t>
            </a:r>
            <a:endParaRPr u="sng"/>
          </a:p>
          <a:p>
            <a:pPr indent="-298450" lvl="0" marL="457200" rtl="0" algn="l">
              <a:lnSpc>
                <a:spcPct val="115000"/>
              </a:lnSpc>
              <a:spcBef>
                <a:spcPts val="0"/>
              </a:spcBef>
              <a:spcAft>
                <a:spcPts val="0"/>
              </a:spcAft>
              <a:buClr>
                <a:srgbClr val="000000"/>
              </a:buClr>
              <a:buSzPts val="1100"/>
              <a:buFont typeface="Lato"/>
              <a:buChar char="●"/>
            </a:pPr>
            <a:r>
              <a:rPr b="1" lang="en" sz="1100"/>
              <a:t>Add Instruction </a:t>
            </a:r>
            <a:r>
              <a:rPr lang="en" sz="1100"/>
              <a:t>in Title to Guide User to use map to filter states</a:t>
            </a:r>
            <a:endParaRPr sz="1100"/>
          </a:p>
          <a:p>
            <a:pPr indent="-298450" lvl="0" marL="457200" rtl="0" algn="l">
              <a:lnSpc>
                <a:spcPct val="115000"/>
              </a:lnSpc>
              <a:spcBef>
                <a:spcPts val="0"/>
              </a:spcBef>
              <a:spcAft>
                <a:spcPts val="0"/>
              </a:spcAft>
              <a:buClr>
                <a:schemeClr val="accent1"/>
              </a:buClr>
              <a:buSzPts val="1100"/>
              <a:buFont typeface="Lato"/>
              <a:buChar char="●"/>
            </a:pPr>
            <a:r>
              <a:rPr b="1" lang="en" sz="1100"/>
              <a:t>Fix ticks</a:t>
            </a:r>
            <a:r>
              <a:rPr lang="en" sz="1100"/>
              <a:t> in Map to show more years</a:t>
            </a:r>
            <a:endParaRPr sz="1100"/>
          </a:p>
          <a:p>
            <a:pPr indent="-298450" lvl="0" marL="457200" rtl="0" algn="l">
              <a:lnSpc>
                <a:spcPct val="115000"/>
              </a:lnSpc>
              <a:spcBef>
                <a:spcPts val="0"/>
              </a:spcBef>
              <a:spcAft>
                <a:spcPts val="0"/>
              </a:spcAft>
              <a:buClr>
                <a:schemeClr val="accent1"/>
              </a:buClr>
              <a:buSzPts val="1100"/>
              <a:buFont typeface="Lato"/>
              <a:buChar char="●"/>
            </a:pPr>
            <a:r>
              <a:rPr b="1" lang="en" sz="1100"/>
              <a:t>Use Arrow Shape</a:t>
            </a:r>
            <a:r>
              <a:rPr lang="en" sz="1100"/>
              <a:t> Instead of Blue Bar to represent </a:t>
            </a:r>
            <a:r>
              <a:rPr lang="en" sz="1100"/>
              <a:t>Period</a:t>
            </a:r>
            <a:r>
              <a:rPr lang="en" sz="1100"/>
              <a:t> when law is implemented</a:t>
            </a:r>
            <a:endParaRPr sz="1100"/>
          </a:p>
        </p:txBody>
      </p:sp>
      <p:sp>
        <p:nvSpPr>
          <p:cNvPr id="175" name="Google Shape;175;p24"/>
          <p:cNvSpPr txBox="1"/>
          <p:nvPr/>
        </p:nvSpPr>
        <p:spPr>
          <a:xfrm>
            <a:off x="882650" y="506900"/>
            <a:ext cx="1669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u="sng">
                <a:latin typeface="Lato"/>
                <a:ea typeface="Lato"/>
                <a:cs typeface="Lato"/>
                <a:sym typeface="Lato"/>
              </a:rPr>
              <a:t>Old Version</a:t>
            </a:r>
            <a:endParaRPr b="1" u="sng">
              <a:latin typeface="Lato"/>
              <a:ea typeface="Lato"/>
              <a:cs typeface="Lato"/>
              <a:sym typeface="Lato"/>
            </a:endParaRPr>
          </a:p>
        </p:txBody>
      </p:sp>
      <p:sp>
        <p:nvSpPr>
          <p:cNvPr id="176" name="Google Shape;176;p24"/>
          <p:cNvSpPr txBox="1"/>
          <p:nvPr/>
        </p:nvSpPr>
        <p:spPr>
          <a:xfrm>
            <a:off x="3955975" y="506900"/>
            <a:ext cx="1669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u="sng">
                <a:latin typeface="Lato"/>
                <a:ea typeface="Lato"/>
                <a:cs typeface="Lato"/>
                <a:sym typeface="Lato"/>
              </a:rPr>
              <a:t>New Version</a:t>
            </a:r>
            <a:endParaRPr b="1" u="sng">
              <a:latin typeface="Lato"/>
              <a:ea typeface="Lato"/>
              <a:cs typeface="Lato"/>
              <a:sym typeface="Lato"/>
            </a:endParaRPr>
          </a:p>
        </p:txBody>
      </p:sp>
      <p:sp>
        <p:nvSpPr>
          <p:cNvPr id="177" name="Google Shape;177;p24"/>
          <p:cNvSpPr txBox="1"/>
          <p:nvPr/>
        </p:nvSpPr>
        <p:spPr>
          <a:xfrm>
            <a:off x="9614875" y="17829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78" name="Google Shape;178;p24"/>
          <p:cNvPicPr preferRelativeResize="0"/>
          <p:nvPr/>
        </p:nvPicPr>
        <p:blipFill rotWithShape="1">
          <a:blip r:embed="rId3">
            <a:alphaModFix/>
          </a:blip>
          <a:srcRect b="13877" l="23666" r="51668" t="43236"/>
          <a:stretch/>
        </p:blipFill>
        <p:spPr>
          <a:xfrm>
            <a:off x="205400" y="931475"/>
            <a:ext cx="3024298" cy="2957699"/>
          </a:xfrm>
          <a:prstGeom prst="rect">
            <a:avLst/>
          </a:prstGeom>
          <a:noFill/>
          <a:ln cap="flat" cmpd="sng" w="9525">
            <a:solidFill>
              <a:srgbClr val="000000"/>
            </a:solidFill>
            <a:prstDash val="solid"/>
            <a:round/>
            <a:headEnd len="sm" w="sm" type="none"/>
            <a:tailEnd len="sm" w="sm" type="none"/>
          </a:ln>
        </p:spPr>
      </p:pic>
      <p:pic>
        <p:nvPicPr>
          <p:cNvPr id="179" name="Google Shape;179;p24"/>
          <p:cNvPicPr preferRelativeResize="0"/>
          <p:nvPr/>
        </p:nvPicPr>
        <p:blipFill rotWithShape="1">
          <a:blip r:embed="rId4">
            <a:alphaModFix/>
          </a:blip>
          <a:srcRect b="11157" l="21408" r="50698" t="42700"/>
          <a:stretch/>
        </p:blipFill>
        <p:spPr>
          <a:xfrm>
            <a:off x="3335038" y="931474"/>
            <a:ext cx="3178459" cy="2957699"/>
          </a:xfrm>
          <a:prstGeom prst="rect">
            <a:avLst/>
          </a:prstGeom>
          <a:noFill/>
          <a:ln cap="flat" cmpd="sng" w="9525">
            <a:solidFill>
              <a:srgbClr val="000000"/>
            </a:solidFill>
            <a:prstDash val="solid"/>
            <a:round/>
            <a:headEnd len="sm" w="sm" type="none"/>
            <a:tailEnd len="sm" w="sm" type="none"/>
          </a:ln>
        </p:spPr>
      </p:pic>
      <p:sp>
        <p:nvSpPr>
          <p:cNvPr id="180" name="Google Shape;180;p24"/>
          <p:cNvSpPr/>
          <p:nvPr/>
        </p:nvSpPr>
        <p:spPr>
          <a:xfrm>
            <a:off x="4814450" y="3452700"/>
            <a:ext cx="1669800" cy="231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81" name="Google Shape;181;p24"/>
          <p:cNvSpPr/>
          <p:nvPr/>
        </p:nvSpPr>
        <p:spPr>
          <a:xfrm>
            <a:off x="3410875" y="976675"/>
            <a:ext cx="2760000" cy="231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Major Changes (Must Have)</a:t>
            </a:r>
            <a:endParaRPr b="1" sz="2600">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2600"/>
              <a:buFont typeface="Raleway"/>
              <a:buNone/>
            </a:pPr>
            <a:r>
              <a:t/>
            </a:r>
            <a:endParaRPr b="1" sz="2600">
              <a:solidFill>
                <a:schemeClr val="dk2"/>
              </a:solidFill>
              <a:latin typeface="Raleway"/>
              <a:ea typeface="Raleway"/>
              <a:cs typeface="Raleway"/>
              <a:sym typeface="Raleway"/>
            </a:endParaRPr>
          </a:p>
        </p:txBody>
      </p:sp>
      <p:sp>
        <p:nvSpPr>
          <p:cNvPr id="187" name="Google Shape;187;p25"/>
          <p:cNvSpPr txBox="1"/>
          <p:nvPr/>
        </p:nvSpPr>
        <p:spPr>
          <a:xfrm>
            <a:off x="9522900" y="44612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88" name="Google Shape;188;p25"/>
          <p:cNvSpPr txBox="1"/>
          <p:nvPr/>
        </p:nvSpPr>
        <p:spPr>
          <a:xfrm>
            <a:off x="9614875" y="17829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89" name="Google Shape;189;p25"/>
          <p:cNvPicPr preferRelativeResize="0"/>
          <p:nvPr/>
        </p:nvPicPr>
        <p:blipFill rotWithShape="1">
          <a:blip r:embed="rId3">
            <a:alphaModFix/>
          </a:blip>
          <a:srcRect b="13773" l="48471" r="24044" t="43609"/>
          <a:stretch/>
        </p:blipFill>
        <p:spPr>
          <a:xfrm>
            <a:off x="103100" y="765162"/>
            <a:ext cx="3689150" cy="3217782"/>
          </a:xfrm>
          <a:prstGeom prst="rect">
            <a:avLst/>
          </a:prstGeom>
          <a:noFill/>
          <a:ln>
            <a:noFill/>
          </a:ln>
        </p:spPr>
      </p:pic>
      <p:pic>
        <p:nvPicPr>
          <p:cNvPr id="190" name="Google Shape;190;p25"/>
          <p:cNvPicPr preferRelativeResize="0"/>
          <p:nvPr/>
        </p:nvPicPr>
        <p:blipFill rotWithShape="1">
          <a:blip r:embed="rId4">
            <a:alphaModFix/>
          </a:blip>
          <a:srcRect b="10453" l="49437" r="21364" t="42414"/>
          <a:stretch/>
        </p:blipFill>
        <p:spPr>
          <a:xfrm>
            <a:off x="3942863" y="765163"/>
            <a:ext cx="3543931" cy="3217776"/>
          </a:xfrm>
          <a:prstGeom prst="rect">
            <a:avLst/>
          </a:prstGeom>
          <a:noFill/>
          <a:ln>
            <a:noFill/>
          </a:ln>
        </p:spPr>
      </p:pic>
      <p:sp>
        <p:nvSpPr>
          <p:cNvPr id="191" name="Google Shape;191;p25"/>
          <p:cNvSpPr/>
          <p:nvPr/>
        </p:nvSpPr>
        <p:spPr>
          <a:xfrm>
            <a:off x="4045575" y="825850"/>
            <a:ext cx="3095700" cy="231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92" name="Google Shape;192;p25"/>
          <p:cNvSpPr/>
          <p:nvPr/>
        </p:nvSpPr>
        <p:spPr>
          <a:xfrm>
            <a:off x="4373225" y="3449500"/>
            <a:ext cx="2683200" cy="4011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93" name="Google Shape;193;p25"/>
          <p:cNvSpPr/>
          <p:nvPr/>
        </p:nvSpPr>
        <p:spPr>
          <a:xfrm>
            <a:off x="6220625" y="2151850"/>
            <a:ext cx="835800" cy="231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94" name="Google Shape;194;p25"/>
          <p:cNvSpPr/>
          <p:nvPr/>
        </p:nvSpPr>
        <p:spPr>
          <a:xfrm rot="-5400000">
            <a:off x="3287300" y="2199838"/>
            <a:ext cx="1680600" cy="135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95" name="Google Shape;195;p25"/>
          <p:cNvSpPr txBox="1"/>
          <p:nvPr/>
        </p:nvSpPr>
        <p:spPr>
          <a:xfrm>
            <a:off x="882650" y="506900"/>
            <a:ext cx="1669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u="sng">
                <a:latin typeface="Lato"/>
                <a:ea typeface="Lato"/>
                <a:cs typeface="Lato"/>
                <a:sym typeface="Lato"/>
              </a:rPr>
              <a:t>Old Version</a:t>
            </a:r>
            <a:endParaRPr b="1" u="sng">
              <a:latin typeface="Lato"/>
              <a:ea typeface="Lato"/>
              <a:cs typeface="Lato"/>
              <a:sym typeface="Lato"/>
            </a:endParaRPr>
          </a:p>
        </p:txBody>
      </p:sp>
      <p:sp>
        <p:nvSpPr>
          <p:cNvPr id="196" name="Google Shape;196;p25"/>
          <p:cNvSpPr txBox="1"/>
          <p:nvPr/>
        </p:nvSpPr>
        <p:spPr>
          <a:xfrm>
            <a:off x="3955975" y="506900"/>
            <a:ext cx="1669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u="sng">
                <a:latin typeface="Lato"/>
                <a:ea typeface="Lato"/>
                <a:cs typeface="Lato"/>
                <a:sym typeface="Lato"/>
              </a:rPr>
              <a:t>New Version</a:t>
            </a:r>
            <a:endParaRPr b="1" u="sng">
              <a:latin typeface="Lato"/>
              <a:ea typeface="Lato"/>
              <a:cs typeface="Lato"/>
              <a:sym typeface="Lato"/>
            </a:endParaRPr>
          </a:p>
        </p:txBody>
      </p:sp>
      <p:sp>
        <p:nvSpPr>
          <p:cNvPr id="197" name="Google Shape;197;p25"/>
          <p:cNvSpPr txBox="1"/>
          <p:nvPr/>
        </p:nvSpPr>
        <p:spPr>
          <a:xfrm>
            <a:off x="103100" y="3850600"/>
            <a:ext cx="4467300" cy="11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Issues</a:t>
            </a:r>
            <a:endParaRPr u="sng"/>
          </a:p>
          <a:p>
            <a:pPr indent="-298450" lvl="0" marL="457200" rtl="0" algn="l">
              <a:lnSpc>
                <a:spcPct val="115000"/>
              </a:lnSpc>
              <a:spcBef>
                <a:spcPts val="0"/>
              </a:spcBef>
              <a:spcAft>
                <a:spcPts val="0"/>
              </a:spcAft>
              <a:buClr>
                <a:srgbClr val="000000"/>
              </a:buClr>
              <a:buSzPts val="1100"/>
              <a:buFont typeface="Arial"/>
              <a:buChar char="●"/>
            </a:pPr>
            <a:r>
              <a:rPr lang="en" sz="1100"/>
              <a:t>Hard to read years </a:t>
            </a:r>
            <a:endParaRPr sz="1100"/>
          </a:p>
          <a:p>
            <a:pPr indent="-298450" lvl="0" marL="457200" rtl="0" algn="l">
              <a:lnSpc>
                <a:spcPct val="115000"/>
              </a:lnSpc>
              <a:spcBef>
                <a:spcPts val="0"/>
              </a:spcBef>
              <a:spcAft>
                <a:spcPts val="0"/>
              </a:spcAft>
              <a:buClr>
                <a:srgbClr val="000000"/>
              </a:buClr>
              <a:buSzPts val="1100"/>
              <a:buFont typeface="Arial"/>
              <a:buChar char="●"/>
            </a:pPr>
            <a:r>
              <a:rPr lang="en" sz="1100"/>
              <a:t>Definition of “Crude” and “Average Crude rate”</a:t>
            </a:r>
            <a:endParaRPr sz="1100"/>
          </a:p>
          <a:p>
            <a:pPr indent="-298450" lvl="0" marL="457200" rtl="0" algn="l">
              <a:lnSpc>
                <a:spcPct val="115000"/>
              </a:lnSpc>
              <a:spcBef>
                <a:spcPts val="0"/>
              </a:spcBef>
              <a:spcAft>
                <a:spcPts val="0"/>
              </a:spcAft>
              <a:buClr>
                <a:srgbClr val="000000"/>
              </a:buClr>
              <a:buSzPts val="1100"/>
              <a:buFont typeface="Lato"/>
              <a:buChar char="●"/>
            </a:pPr>
            <a:r>
              <a:rPr lang="en" sz="1100"/>
              <a:t>Hard to read when all state data is included before filtering</a:t>
            </a:r>
            <a:endParaRPr sz="1100"/>
          </a:p>
          <a:p>
            <a:pPr indent="0" lvl="0" marL="0" rtl="0" algn="l">
              <a:lnSpc>
                <a:spcPct val="115000"/>
              </a:lnSpc>
              <a:spcBef>
                <a:spcPts val="0"/>
              </a:spcBef>
              <a:spcAft>
                <a:spcPts val="0"/>
              </a:spcAft>
              <a:buNone/>
            </a:pPr>
            <a:r>
              <a:t/>
            </a:r>
            <a:endParaRPr sz="1100"/>
          </a:p>
        </p:txBody>
      </p:sp>
      <p:sp>
        <p:nvSpPr>
          <p:cNvPr id="198" name="Google Shape;198;p25"/>
          <p:cNvSpPr txBox="1"/>
          <p:nvPr/>
        </p:nvSpPr>
        <p:spPr>
          <a:xfrm>
            <a:off x="4398575" y="3867550"/>
            <a:ext cx="4518000" cy="114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Solutions</a:t>
            </a:r>
            <a:endParaRPr u="sng"/>
          </a:p>
          <a:p>
            <a:pPr indent="-298450" lvl="0" marL="457200" rtl="0" algn="l">
              <a:lnSpc>
                <a:spcPct val="115000"/>
              </a:lnSpc>
              <a:spcBef>
                <a:spcPts val="0"/>
              </a:spcBef>
              <a:spcAft>
                <a:spcPts val="0"/>
              </a:spcAft>
              <a:buClr>
                <a:srgbClr val="000000"/>
              </a:buClr>
              <a:buSzPts val="1100"/>
              <a:buFont typeface="Lato"/>
              <a:buChar char="●"/>
            </a:pPr>
            <a:r>
              <a:rPr b="1" lang="en" sz="1100"/>
              <a:t>Add Instruction </a:t>
            </a:r>
            <a:r>
              <a:rPr lang="en" sz="1100"/>
              <a:t>in Title to Guide User to use map for filtering</a:t>
            </a:r>
            <a:endParaRPr sz="1100"/>
          </a:p>
          <a:p>
            <a:pPr indent="-298450" lvl="0" marL="457200" rtl="0" algn="l">
              <a:lnSpc>
                <a:spcPct val="115000"/>
              </a:lnSpc>
              <a:spcBef>
                <a:spcPts val="0"/>
              </a:spcBef>
              <a:spcAft>
                <a:spcPts val="0"/>
              </a:spcAft>
              <a:buClr>
                <a:schemeClr val="accent1"/>
              </a:buClr>
              <a:buSzPts val="1100"/>
              <a:buFont typeface="Lato"/>
              <a:buChar char="●"/>
            </a:pPr>
            <a:r>
              <a:rPr b="1" lang="en" sz="1100"/>
              <a:t>Fix ticks</a:t>
            </a:r>
            <a:r>
              <a:rPr lang="en" sz="1100"/>
              <a:t> in Map to show more years</a:t>
            </a:r>
            <a:endParaRPr sz="1100"/>
          </a:p>
          <a:p>
            <a:pPr indent="-298450" lvl="0" marL="457200" rtl="0" algn="l">
              <a:lnSpc>
                <a:spcPct val="115000"/>
              </a:lnSpc>
              <a:spcBef>
                <a:spcPts val="0"/>
              </a:spcBef>
              <a:spcAft>
                <a:spcPts val="0"/>
              </a:spcAft>
              <a:buClr>
                <a:schemeClr val="accent1"/>
              </a:buClr>
              <a:buSzPts val="1100"/>
              <a:buFont typeface="Lato"/>
              <a:buChar char="●"/>
            </a:pPr>
            <a:r>
              <a:rPr lang="en" sz="1100"/>
              <a:t>Explain</a:t>
            </a:r>
            <a:r>
              <a:rPr b="1" lang="en" sz="1100"/>
              <a:t> Meaning and Basis of Crude Rate </a:t>
            </a:r>
            <a:r>
              <a:rPr lang="en" sz="1100"/>
              <a:t>in Y axis label</a:t>
            </a:r>
            <a:endParaRPr sz="1100"/>
          </a:p>
          <a:p>
            <a:pPr indent="-298450" lvl="0" marL="457200" rtl="0" algn="l">
              <a:lnSpc>
                <a:spcPct val="115000"/>
              </a:lnSpc>
              <a:spcBef>
                <a:spcPts val="0"/>
              </a:spcBef>
              <a:spcAft>
                <a:spcPts val="0"/>
              </a:spcAft>
              <a:buClr>
                <a:schemeClr val="accent1"/>
              </a:buClr>
              <a:buSzPts val="1100"/>
              <a:buFont typeface="Lato"/>
              <a:buChar char="●"/>
            </a:pPr>
            <a:r>
              <a:rPr lang="en" sz="1100"/>
              <a:t>Change “Average Crude Rate” to “</a:t>
            </a:r>
            <a:r>
              <a:rPr b="1" lang="en" sz="1100"/>
              <a:t>National Average</a:t>
            </a:r>
            <a:r>
              <a:rPr lang="en" sz="1100"/>
              <a:t>”</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6"/>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Quick Demo</a:t>
            </a:r>
            <a:endParaRPr b="0" i="0" sz="1400" u="none" cap="none" strike="noStrike">
              <a:solidFill>
                <a:srgbClr val="000000"/>
              </a:solidFill>
              <a:latin typeface="Arial"/>
              <a:ea typeface="Arial"/>
              <a:cs typeface="Arial"/>
              <a:sym typeface="Arial"/>
            </a:endParaRPr>
          </a:p>
        </p:txBody>
      </p:sp>
      <p:pic>
        <p:nvPicPr>
          <p:cNvPr id="204" name="Google Shape;204;p26"/>
          <p:cNvPicPr preferRelativeResize="0"/>
          <p:nvPr/>
        </p:nvPicPr>
        <p:blipFill>
          <a:blip r:embed="rId3">
            <a:alphaModFix/>
          </a:blip>
          <a:stretch>
            <a:fillRect/>
          </a:stretch>
        </p:blipFill>
        <p:spPr>
          <a:xfrm>
            <a:off x="5916150" y="1418275"/>
            <a:ext cx="2306950" cy="2306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Thank you for your time...</a:t>
            </a:r>
            <a:endParaRPr/>
          </a:p>
        </p:txBody>
      </p:sp>
      <p:sp>
        <p:nvSpPr>
          <p:cNvPr id="210" name="Google Shape;210;p27"/>
          <p:cNvSpPr txBox="1"/>
          <p:nvPr/>
        </p:nvSpPr>
        <p:spPr>
          <a:xfrm>
            <a:off x="632875" y="1150675"/>
            <a:ext cx="6213600" cy="32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11" name="Google Shape;211;p27"/>
          <p:cNvSpPr txBox="1"/>
          <p:nvPr/>
        </p:nvSpPr>
        <p:spPr>
          <a:xfrm>
            <a:off x="389150" y="659650"/>
            <a:ext cx="7582800" cy="326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2"/>
                </a:solidFill>
                <a:latin typeface="Lato"/>
                <a:ea typeface="Lato"/>
                <a:cs typeface="Lato"/>
                <a:sym typeface="Lato"/>
              </a:rPr>
              <a:t>Questions?</a:t>
            </a:r>
            <a:endParaRPr b="0" i="0" sz="1400" u="none" cap="none" strike="noStrike">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4"/>
          <p:cNvSpPr txBox="1"/>
          <p:nvPr>
            <p:ph type="title"/>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Overall Concept</a:t>
            </a:r>
            <a:endParaRPr/>
          </a:p>
        </p:txBody>
      </p:sp>
      <p:sp>
        <p:nvSpPr>
          <p:cNvPr id="90" name="Google Shape;90;p14"/>
          <p:cNvSpPr txBox="1"/>
          <p:nvPr>
            <p:ph idx="1" type="body"/>
          </p:nvPr>
        </p:nvSpPr>
        <p:spPr>
          <a:xfrm>
            <a:off x="133600" y="655925"/>
            <a:ext cx="3980100" cy="3695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Firearm violence is a topic of great concern, but it’s unclear what gun laws best address the problem</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Firearm</a:t>
            </a:r>
            <a:r>
              <a:rPr lang="en" sz="1600">
                <a:solidFill>
                  <a:schemeClr val="dk2"/>
                </a:solidFill>
              </a:rPr>
              <a:t> legislation is largely at the state level in the USA</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Goal: Visualize the correlation between gun violence and gun laws.</a:t>
            </a:r>
            <a:endParaRPr sz="1600">
              <a:solidFill>
                <a:schemeClr val="dk2"/>
              </a:solidFill>
            </a:endParaRPr>
          </a:p>
          <a:p>
            <a:pPr indent="-330200" lvl="1" marL="857250" rtl="0" algn="l">
              <a:lnSpc>
                <a:spcPct val="115000"/>
              </a:lnSpc>
              <a:spcBef>
                <a:spcPts val="0"/>
              </a:spcBef>
              <a:spcAft>
                <a:spcPts val="0"/>
              </a:spcAft>
              <a:buClr>
                <a:schemeClr val="dk2"/>
              </a:buClr>
              <a:buSzPts val="1600"/>
              <a:buChar char="○"/>
            </a:pPr>
            <a:r>
              <a:rPr lang="en" sz="1600">
                <a:solidFill>
                  <a:schemeClr val="dk2"/>
                </a:solidFill>
              </a:rPr>
              <a:t>Present a clear visual relationship between firearm laws and firearm violence.</a:t>
            </a:r>
            <a:endParaRPr sz="1600">
              <a:solidFill>
                <a:schemeClr val="dk2"/>
              </a:solidFill>
            </a:endParaRPr>
          </a:p>
          <a:p>
            <a:pPr indent="-330200" lvl="1" marL="857250" rtl="0" algn="l">
              <a:lnSpc>
                <a:spcPct val="115000"/>
              </a:lnSpc>
              <a:spcBef>
                <a:spcPts val="0"/>
              </a:spcBef>
              <a:spcAft>
                <a:spcPts val="0"/>
              </a:spcAft>
              <a:buClr>
                <a:schemeClr val="dk2"/>
              </a:buClr>
              <a:buSzPts val="1600"/>
              <a:buChar char="○"/>
            </a:pPr>
            <a:r>
              <a:rPr lang="en" sz="1600">
                <a:solidFill>
                  <a:schemeClr val="dk2"/>
                </a:solidFill>
              </a:rPr>
              <a:t>Allow exploration for potentially effective strategies to minimize firearm-related violence.</a:t>
            </a:r>
            <a:endParaRPr sz="1600">
              <a:solidFill>
                <a:schemeClr val="dk2"/>
              </a:solidFill>
            </a:endParaRPr>
          </a:p>
        </p:txBody>
      </p:sp>
      <p:pic>
        <p:nvPicPr>
          <p:cNvPr id="91" name="Google Shape;91;p14"/>
          <p:cNvPicPr preferRelativeResize="0"/>
          <p:nvPr/>
        </p:nvPicPr>
        <p:blipFill rotWithShape="1">
          <a:blip r:embed="rId3">
            <a:alphaModFix/>
          </a:blip>
          <a:srcRect b="0" l="0" r="0" t="0"/>
          <a:stretch/>
        </p:blipFill>
        <p:spPr>
          <a:xfrm>
            <a:off x="4415975" y="535200"/>
            <a:ext cx="4631201" cy="3108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type="title"/>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Audience</a:t>
            </a:r>
            <a:endParaRPr/>
          </a:p>
        </p:txBody>
      </p:sp>
      <p:sp>
        <p:nvSpPr>
          <p:cNvPr id="97" name="Google Shape;97;p15"/>
          <p:cNvSpPr txBox="1"/>
          <p:nvPr>
            <p:ph idx="1" type="body"/>
          </p:nvPr>
        </p:nvSpPr>
        <p:spPr>
          <a:xfrm>
            <a:off x="283250" y="699150"/>
            <a:ext cx="7688700" cy="3745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Audience:</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Voters and concerned citizens</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Politicians</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Potential questions:</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What is the state of gun violence in the USA?</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Is there a</a:t>
            </a:r>
            <a:r>
              <a:rPr lang="en" sz="1600">
                <a:solidFill>
                  <a:schemeClr val="dk2"/>
                </a:solidFill>
              </a:rPr>
              <a:t> </a:t>
            </a:r>
            <a:r>
              <a:rPr b="1" i="1" lang="en" sz="1600">
                <a:solidFill>
                  <a:schemeClr val="dk2"/>
                </a:solidFill>
              </a:rPr>
              <a:t>potential correlation </a:t>
            </a:r>
            <a:r>
              <a:rPr lang="en" sz="1600">
                <a:solidFill>
                  <a:schemeClr val="dk2"/>
                </a:solidFill>
              </a:rPr>
              <a:t>between state laws and firearm violence</a:t>
            </a:r>
            <a:r>
              <a:rPr lang="en" sz="1600">
                <a:solidFill>
                  <a:schemeClr val="dk2"/>
                </a:solidFill>
              </a:rPr>
              <a:t>?</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Do certain laws have an immediate correlation?  Do others take more time?</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Tasks for the audience:</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Explore gun violence statistics by state</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Explore related gun laws by state and type</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Explore these dimensions over time</a:t>
            </a:r>
            <a:endParaRPr sz="1600">
              <a:solidFill>
                <a:schemeClr val="dk2"/>
              </a:solidFill>
            </a:endParaRPr>
          </a:p>
        </p:txBody>
      </p:sp>
      <p:pic>
        <p:nvPicPr>
          <p:cNvPr id="98" name="Google Shape;98;p15"/>
          <p:cNvPicPr preferRelativeResize="0"/>
          <p:nvPr/>
        </p:nvPicPr>
        <p:blipFill rotWithShape="1">
          <a:blip r:embed="rId3">
            <a:alphaModFix/>
          </a:blip>
          <a:srcRect b="0" l="0" r="0" t="0"/>
          <a:stretch/>
        </p:blipFill>
        <p:spPr>
          <a:xfrm>
            <a:off x="5175925" y="2972050"/>
            <a:ext cx="3395726" cy="210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Data Sources</a:t>
            </a:r>
            <a:endParaRPr/>
          </a:p>
        </p:txBody>
      </p:sp>
      <p:pic>
        <p:nvPicPr>
          <p:cNvPr id="104" name="Google Shape;104;p16"/>
          <p:cNvPicPr preferRelativeResize="0"/>
          <p:nvPr/>
        </p:nvPicPr>
        <p:blipFill rotWithShape="1">
          <a:blip r:embed="rId3">
            <a:alphaModFix/>
          </a:blip>
          <a:srcRect b="0" l="0" r="0" t="0"/>
          <a:stretch/>
        </p:blipFill>
        <p:spPr>
          <a:xfrm>
            <a:off x="7083700" y="2668975"/>
            <a:ext cx="1994351" cy="1994351"/>
          </a:xfrm>
          <a:prstGeom prst="rect">
            <a:avLst/>
          </a:prstGeom>
          <a:noFill/>
          <a:ln>
            <a:noFill/>
          </a:ln>
        </p:spPr>
      </p:pic>
      <p:sp>
        <p:nvSpPr>
          <p:cNvPr id="105" name="Google Shape;105;p16"/>
          <p:cNvSpPr txBox="1"/>
          <p:nvPr>
            <p:ph idx="1" type="body"/>
          </p:nvPr>
        </p:nvSpPr>
        <p:spPr>
          <a:xfrm>
            <a:off x="283250" y="620125"/>
            <a:ext cx="7388700" cy="438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600">
                <a:solidFill>
                  <a:schemeClr val="dk2"/>
                </a:solidFill>
              </a:rPr>
              <a:t>Data used:</a:t>
            </a:r>
            <a:endParaRPr sz="1600">
              <a:solidFill>
                <a:schemeClr val="dk2"/>
              </a:solidFill>
            </a:endParaRPr>
          </a:p>
          <a:p>
            <a:pPr indent="-330200" lvl="0" marL="457200" rtl="0" algn="l">
              <a:lnSpc>
                <a:spcPct val="115000"/>
              </a:lnSpc>
              <a:spcBef>
                <a:spcPts val="1600"/>
              </a:spcBef>
              <a:spcAft>
                <a:spcPts val="0"/>
              </a:spcAft>
              <a:buClr>
                <a:schemeClr val="dk2"/>
              </a:buClr>
              <a:buSzPts val="1600"/>
              <a:buChar char="●"/>
            </a:pPr>
            <a:r>
              <a:rPr lang="en" sz="1600">
                <a:solidFill>
                  <a:schemeClr val="dk2"/>
                </a:solidFill>
              </a:rPr>
              <a:t>CDC WONDER (Wide-ranging OnLine Data for Epidemiologic Research)</a:t>
            </a:r>
            <a:endParaRPr sz="16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Firearm fatality rates.  Data is extractable by many views of granularity and time period, starting in 1999.</a:t>
            </a:r>
            <a:endParaRPr sz="1300">
              <a:solidFill>
                <a:schemeClr val="dk2"/>
              </a:solidFill>
            </a:endParaRPr>
          </a:p>
          <a:p>
            <a:pPr indent="0" lvl="0" marL="914400" rtl="0" algn="l">
              <a:lnSpc>
                <a:spcPct val="115000"/>
              </a:lnSpc>
              <a:spcBef>
                <a:spcPts val="0"/>
              </a:spcBef>
              <a:spcAft>
                <a:spcPts val="0"/>
              </a:spcAft>
              <a:buNone/>
            </a:pPr>
            <a:r>
              <a:t/>
            </a:r>
            <a:endParaRPr sz="13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Statefirearmlaws.org compiled data</a:t>
            </a:r>
            <a:endParaRPr sz="16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State-specific laws.  Labeling by category and time periods are also available in this dataset, starting in 1990.</a:t>
            </a:r>
            <a:endParaRPr sz="1300">
              <a:solidFill>
                <a:schemeClr val="dk2"/>
              </a:solidFill>
            </a:endParaRPr>
          </a:p>
          <a:p>
            <a:pPr indent="0" lvl="0" marL="0" rtl="0" algn="l">
              <a:lnSpc>
                <a:spcPct val="115000"/>
              </a:lnSpc>
              <a:spcBef>
                <a:spcPts val="1600"/>
              </a:spcBef>
              <a:spcAft>
                <a:spcPts val="0"/>
              </a:spcAft>
              <a:buSzPts val="1300"/>
              <a:buNone/>
            </a:pPr>
            <a:r>
              <a:t/>
            </a:r>
            <a:endParaRPr sz="1600">
              <a:solidFill>
                <a:schemeClr val="dk2"/>
              </a:solidFill>
            </a:endParaRPr>
          </a:p>
          <a:p>
            <a:pPr indent="0" lvl="0" marL="457200" rtl="0" algn="l">
              <a:lnSpc>
                <a:spcPct val="115000"/>
              </a:lnSpc>
              <a:spcBef>
                <a:spcPts val="1600"/>
              </a:spcBef>
              <a:spcAft>
                <a:spcPts val="0"/>
              </a:spcAft>
              <a:buNone/>
            </a:pPr>
            <a:r>
              <a:t/>
            </a:r>
            <a:endParaRPr sz="1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Last time we presented:</a:t>
            </a:r>
            <a:endParaRPr b="0" i="0" sz="1400" u="none" cap="none" strike="noStrike">
              <a:solidFill>
                <a:srgbClr val="000000"/>
              </a:solidFill>
              <a:latin typeface="Arial"/>
              <a:ea typeface="Arial"/>
              <a:cs typeface="Arial"/>
              <a:sym typeface="Arial"/>
            </a:endParaRPr>
          </a:p>
        </p:txBody>
      </p:sp>
      <p:pic>
        <p:nvPicPr>
          <p:cNvPr id="111" name="Google Shape;111;p17"/>
          <p:cNvPicPr preferRelativeResize="0"/>
          <p:nvPr/>
        </p:nvPicPr>
        <p:blipFill rotWithShape="1">
          <a:blip r:embed="rId3">
            <a:alphaModFix/>
          </a:blip>
          <a:srcRect b="12525" l="15913" r="13455" t="12337"/>
          <a:stretch/>
        </p:blipFill>
        <p:spPr>
          <a:xfrm>
            <a:off x="870785" y="535200"/>
            <a:ext cx="7701715" cy="4608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Since then</a:t>
            </a:r>
            <a:endParaRPr b="0" i="0" sz="1400" u="none" cap="none" strike="noStrike">
              <a:solidFill>
                <a:srgbClr val="000000"/>
              </a:solidFill>
              <a:latin typeface="Arial"/>
              <a:ea typeface="Arial"/>
              <a:cs typeface="Arial"/>
              <a:sym typeface="Arial"/>
            </a:endParaRPr>
          </a:p>
        </p:txBody>
      </p:sp>
      <p:sp>
        <p:nvSpPr>
          <p:cNvPr id="117" name="Google Shape;117;p18"/>
          <p:cNvSpPr txBox="1"/>
          <p:nvPr>
            <p:ph idx="1" type="body"/>
          </p:nvPr>
        </p:nvSpPr>
        <p:spPr>
          <a:xfrm>
            <a:off x="729450" y="706650"/>
            <a:ext cx="8025000" cy="42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created a survey to ensure that our data visualization would answer relevant and interesting questions.  Here are the highlights of the 100 responses: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95% of respondents are interested in the topic of gun violence prevention legislation</a:t>
            </a:r>
            <a:endParaRPr sz="1400"/>
          </a:p>
          <a:p>
            <a:pPr indent="-317500" lvl="0" marL="457200" rtl="0" algn="l">
              <a:spcBef>
                <a:spcPts val="0"/>
              </a:spcBef>
              <a:spcAft>
                <a:spcPts val="0"/>
              </a:spcAft>
              <a:buSzPts val="1400"/>
              <a:buChar char="●"/>
            </a:pPr>
            <a:r>
              <a:rPr lang="en" sz="1400"/>
              <a:t>95% of respondents would be interested in understanding correlations between gun laws and gun violence rates</a:t>
            </a:r>
            <a:endParaRPr sz="1400"/>
          </a:p>
          <a:p>
            <a:pPr indent="-317500" lvl="0" marL="457200" rtl="0" algn="l">
              <a:spcBef>
                <a:spcPts val="0"/>
              </a:spcBef>
              <a:spcAft>
                <a:spcPts val="0"/>
              </a:spcAft>
              <a:buSzPts val="1400"/>
              <a:buChar char="●"/>
            </a:pPr>
            <a:r>
              <a:rPr lang="en" sz="1400"/>
              <a:t>Only 74% of people think that gun laws are currently effective in the USA</a:t>
            </a:r>
            <a:endParaRPr sz="1400"/>
          </a:p>
          <a:p>
            <a:pPr indent="-317500" lvl="0" marL="457200" rtl="0" algn="l">
              <a:spcBef>
                <a:spcPts val="0"/>
              </a:spcBef>
              <a:spcAft>
                <a:spcPts val="0"/>
              </a:spcAft>
              <a:buSzPts val="1400"/>
              <a:buChar char="●"/>
            </a:pPr>
            <a:r>
              <a:rPr lang="en" sz="1400"/>
              <a:t>62% of respondents think that some laws are more effective than others, while 13% believe  that all gun laws are ineffective</a:t>
            </a:r>
            <a:endParaRPr sz="1400"/>
          </a:p>
          <a:p>
            <a:pPr indent="-317500" lvl="0" marL="457200" rtl="0" algn="l">
              <a:spcBef>
                <a:spcPts val="0"/>
              </a:spcBef>
              <a:spcAft>
                <a:spcPts val="0"/>
              </a:spcAft>
              <a:buSzPts val="1400"/>
              <a:buChar char="●"/>
            </a:pPr>
            <a:r>
              <a:rPr lang="en" sz="1400"/>
              <a:t>Since we have a lot of dimensions, we asked how the data should be broken down.  The results were roughly evenly split.</a:t>
            </a:r>
            <a:endParaRPr sz="1400"/>
          </a:p>
          <a:p>
            <a:pPr indent="-317500" lvl="1" marL="914400" rtl="0" algn="l">
              <a:spcBef>
                <a:spcPts val="0"/>
              </a:spcBef>
              <a:spcAft>
                <a:spcPts val="0"/>
              </a:spcAft>
              <a:buSzPts val="1400"/>
              <a:buChar char="○"/>
            </a:pPr>
            <a:r>
              <a:rPr lang="en" sz="1400"/>
              <a:t>By State</a:t>
            </a:r>
            <a:endParaRPr sz="1400"/>
          </a:p>
          <a:p>
            <a:pPr indent="-317500" lvl="1" marL="914400" rtl="0" algn="l">
              <a:spcBef>
                <a:spcPts val="0"/>
              </a:spcBef>
              <a:spcAft>
                <a:spcPts val="0"/>
              </a:spcAft>
              <a:buSzPts val="1400"/>
              <a:buChar char="○"/>
            </a:pPr>
            <a:r>
              <a:rPr lang="en" sz="1400"/>
              <a:t>By Time</a:t>
            </a:r>
            <a:endParaRPr sz="1400"/>
          </a:p>
          <a:p>
            <a:pPr indent="-317500" lvl="1" marL="914400" rtl="0" algn="l">
              <a:spcBef>
                <a:spcPts val="0"/>
              </a:spcBef>
              <a:spcAft>
                <a:spcPts val="0"/>
              </a:spcAft>
              <a:buSzPts val="1400"/>
              <a:buChar char="○"/>
            </a:pPr>
            <a:r>
              <a:rPr lang="en" sz="1400"/>
              <a:t>By Violence Rate</a:t>
            </a:r>
            <a:endParaRPr sz="1400"/>
          </a:p>
          <a:p>
            <a:pPr indent="-317500" lvl="1" marL="914400" rtl="0" algn="l">
              <a:spcBef>
                <a:spcPts val="0"/>
              </a:spcBef>
              <a:spcAft>
                <a:spcPts val="0"/>
              </a:spcAft>
              <a:buSzPts val="1400"/>
              <a:buChar char="○"/>
            </a:pPr>
            <a:r>
              <a:rPr lang="en" sz="1400"/>
              <a:t>By Law Type</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And</a:t>
            </a:r>
            <a:r>
              <a:rPr b="1" lang="en" sz="2600">
                <a:solidFill>
                  <a:schemeClr val="dk2"/>
                </a:solidFill>
                <a:latin typeface="Raleway"/>
                <a:ea typeface="Raleway"/>
                <a:cs typeface="Raleway"/>
                <a:sym typeface="Raleway"/>
              </a:rPr>
              <a:t> then</a:t>
            </a:r>
            <a:endParaRPr b="0" i="0" sz="1400" u="none" cap="none" strike="noStrike">
              <a:solidFill>
                <a:srgbClr val="000000"/>
              </a:solidFill>
              <a:latin typeface="Arial"/>
              <a:ea typeface="Arial"/>
              <a:cs typeface="Arial"/>
              <a:sym typeface="Arial"/>
            </a:endParaRPr>
          </a:p>
        </p:txBody>
      </p:sp>
      <p:sp>
        <p:nvSpPr>
          <p:cNvPr id="123" name="Google Shape;123;p19"/>
          <p:cNvSpPr txBox="1"/>
          <p:nvPr>
            <p:ph idx="1" type="body"/>
          </p:nvPr>
        </p:nvSpPr>
        <p:spPr>
          <a:xfrm>
            <a:off x="0" y="975250"/>
            <a:ext cx="2957100" cy="386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decided to use Tableau for efficiency and speed given our backgrounds.</a:t>
            </a:r>
            <a:endParaRPr/>
          </a:p>
          <a:p>
            <a:pPr indent="-311150" lvl="0" marL="457200" rtl="0" algn="l">
              <a:spcBef>
                <a:spcPts val="0"/>
              </a:spcBef>
              <a:spcAft>
                <a:spcPts val="0"/>
              </a:spcAft>
              <a:buSzPts val="1300"/>
              <a:buChar char="●"/>
            </a:pPr>
            <a:r>
              <a:rPr lang="en"/>
              <a:t>We transformed the data and built our version 1.0</a:t>
            </a:r>
            <a:endParaRPr/>
          </a:p>
          <a:p>
            <a:pPr indent="-311150" lvl="0" marL="457200" rtl="0" algn="l">
              <a:spcBef>
                <a:spcPts val="0"/>
              </a:spcBef>
              <a:spcAft>
                <a:spcPts val="0"/>
              </a:spcAft>
              <a:buSzPts val="1300"/>
              <a:buChar char="●"/>
            </a:pPr>
            <a:r>
              <a:rPr lang="en"/>
              <a:t>We created a usability task list of 10 questions</a:t>
            </a:r>
            <a:endParaRPr/>
          </a:p>
          <a:p>
            <a:pPr indent="-311150" lvl="0" marL="457200" rtl="0" algn="l">
              <a:spcBef>
                <a:spcPts val="0"/>
              </a:spcBef>
              <a:spcAft>
                <a:spcPts val="0"/>
              </a:spcAft>
              <a:buSzPts val="1300"/>
              <a:buChar char="●"/>
            </a:pPr>
            <a:r>
              <a:rPr lang="en"/>
              <a:t>We ran usability tests on 12 people, providing minimal help while users completed basic tasks</a:t>
            </a:r>
            <a:endParaRPr/>
          </a:p>
          <a:p>
            <a:pPr indent="-311150" lvl="0" marL="457200" rtl="0" algn="l">
              <a:spcBef>
                <a:spcPts val="0"/>
              </a:spcBef>
              <a:spcAft>
                <a:spcPts val="0"/>
              </a:spcAft>
              <a:buSzPts val="1300"/>
              <a:buChar char="●"/>
            </a:pPr>
            <a:r>
              <a:rPr lang="en"/>
              <a:t>We compiled our feedback and prioritized our enhancements</a:t>
            </a:r>
            <a:endParaRPr/>
          </a:p>
        </p:txBody>
      </p:sp>
      <p:sp>
        <p:nvSpPr>
          <p:cNvPr id="124" name="Google Shape;124;p19"/>
          <p:cNvSpPr txBox="1"/>
          <p:nvPr/>
        </p:nvSpPr>
        <p:spPr>
          <a:xfrm>
            <a:off x="149600" y="574913"/>
            <a:ext cx="8089200" cy="7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The survey confirmed that our topic was relevant and interesting, so we continued on:</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25" name="Google Shape;125;p19"/>
          <p:cNvPicPr preferRelativeResize="0"/>
          <p:nvPr/>
        </p:nvPicPr>
        <p:blipFill>
          <a:blip r:embed="rId3">
            <a:alphaModFix/>
          </a:blip>
          <a:stretch>
            <a:fillRect/>
          </a:stretch>
        </p:blipFill>
        <p:spPr>
          <a:xfrm>
            <a:off x="2796125" y="938000"/>
            <a:ext cx="6347876" cy="438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0"/>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Guiding Principles for Change Management</a:t>
            </a:r>
            <a:endParaRPr b="0" i="0" sz="1400" u="none" cap="none" strike="noStrike">
              <a:solidFill>
                <a:srgbClr val="000000"/>
              </a:solidFill>
              <a:latin typeface="Arial"/>
              <a:ea typeface="Arial"/>
              <a:cs typeface="Arial"/>
              <a:sym typeface="Arial"/>
            </a:endParaRPr>
          </a:p>
        </p:txBody>
      </p:sp>
      <p:sp>
        <p:nvSpPr>
          <p:cNvPr id="131" name="Google Shape;131;p20"/>
          <p:cNvSpPr txBox="1"/>
          <p:nvPr>
            <p:ph idx="1" type="body"/>
          </p:nvPr>
        </p:nvSpPr>
        <p:spPr>
          <a:xfrm>
            <a:off x="0" y="621350"/>
            <a:ext cx="9021300" cy="4374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We had one week to complete changes</a:t>
            </a:r>
            <a:endParaRPr/>
          </a:p>
          <a:p>
            <a:pPr indent="-311150" lvl="0" marL="457200" rtl="0" algn="l">
              <a:spcBef>
                <a:spcPts val="0"/>
              </a:spcBef>
              <a:spcAft>
                <a:spcPts val="0"/>
              </a:spcAft>
              <a:buSzPts val="1300"/>
              <a:buChar char="●"/>
            </a:pPr>
            <a:r>
              <a:rPr lang="en"/>
              <a:t>Must Have</a:t>
            </a:r>
            <a:endParaRPr/>
          </a:p>
          <a:p>
            <a:pPr indent="-298450" lvl="1" marL="914400" rtl="0" algn="l">
              <a:spcBef>
                <a:spcPts val="0"/>
              </a:spcBef>
              <a:spcAft>
                <a:spcPts val="0"/>
              </a:spcAft>
              <a:buSzPts val="1100"/>
              <a:buChar char="○"/>
            </a:pPr>
            <a:r>
              <a:rPr lang="en"/>
              <a:t>Impacted more than one user</a:t>
            </a:r>
            <a:endParaRPr/>
          </a:p>
          <a:p>
            <a:pPr indent="-298450" lvl="1" marL="914400" rtl="0" algn="l">
              <a:spcBef>
                <a:spcPts val="0"/>
              </a:spcBef>
              <a:spcAft>
                <a:spcPts val="0"/>
              </a:spcAft>
              <a:buSzPts val="1100"/>
              <a:buChar char="○"/>
            </a:pPr>
            <a:r>
              <a:rPr lang="en"/>
              <a:t>Lead the user to incorrect results</a:t>
            </a:r>
            <a:endParaRPr/>
          </a:p>
          <a:p>
            <a:pPr indent="-298450" lvl="1" marL="914400" rtl="0" algn="l">
              <a:spcBef>
                <a:spcPts val="0"/>
              </a:spcBef>
              <a:spcAft>
                <a:spcPts val="0"/>
              </a:spcAft>
              <a:buSzPts val="1100"/>
              <a:buChar char="○"/>
            </a:pPr>
            <a:r>
              <a:rPr lang="en"/>
              <a:t>Show stopper- user could not complete a task because of this issue</a:t>
            </a:r>
            <a:endParaRPr/>
          </a:p>
          <a:p>
            <a:pPr indent="-311150" lvl="0" marL="457200" rtl="0" algn="l">
              <a:spcBef>
                <a:spcPts val="0"/>
              </a:spcBef>
              <a:spcAft>
                <a:spcPts val="0"/>
              </a:spcAft>
              <a:buSzPts val="1300"/>
              <a:buChar char="●"/>
            </a:pPr>
            <a:r>
              <a:rPr lang="en"/>
              <a:t>Should Have</a:t>
            </a:r>
            <a:endParaRPr/>
          </a:p>
          <a:p>
            <a:pPr indent="-298450" lvl="1" marL="914400" rtl="0" algn="l">
              <a:spcBef>
                <a:spcPts val="0"/>
              </a:spcBef>
              <a:spcAft>
                <a:spcPts val="0"/>
              </a:spcAft>
              <a:buSzPts val="1100"/>
              <a:buChar char="○"/>
            </a:pPr>
            <a:r>
              <a:rPr lang="en"/>
              <a:t>Would significantly enhance the user’s overall experience</a:t>
            </a:r>
            <a:endParaRPr/>
          </a:p>
          <a:p>
            <a:pPr indent="-298450" lvl="1" marL="914400" rtl="0" algn="l">
              <a:spcBef>
                <a:spcPts val="0"/>
              </a:spcBef>
              <a:spcAft>
                <a:spcPts val="0"/>
              </a:spcAft>
              <a:buSzPts val="1100"/>
              <a:buChar char="○"/>
            </a:pPr>
            <a:r>
              <a:rPr lang="en"/>
              <a:t>Level of Effort is low</a:t>
            </a:r>
            <a:endParaRPr/>
          </a:p>
          <a:p>
            <a:pPr indent="-311150" lvl="0" marL="457200" rtl="0" algn="l">
              <a:spcBef>
                <a:spcPts val="0"/>
              </a:spcBef>
              <a:spcAft>
                <a:spcPts val="0"/>
              </a:spcAft>
              <a:buSzPts val="1300"/>
              <a:buChar char="●"/>
            </a:pPr>
            <a:r>
              <a:rPr lang="en"/>
              <a:t>Could Have</a:t>
            </a:r>
            <a:endParaRPr/>
          </a:p>
          <a:p>
            <a:pPr indent="-298450" lvl="1" marL="914400" rtl="0" algn="l">
              <a:spcBef>
                <a:spcPts val="0"/>
              </a:spcBef>
              <a:spcAft>
                <a:spcPts val="0"/>
              </a:spcAft>
              <a:buSzPts val="1100"/>
              <a:buChar char="○"/>
            </a:pPr>
            <a:r>
              <a:rPr lang="en"/>
              <a:t>Would somewhat enhance the user’s overall experience</a:t>
            </a:r>
            <a:endParaRPr/>
          </a:p>
          <a:p>
            <a:pPr indent="-298450" lvl="1" marL="914400" rtl="0" algn="l">
              <a:spcBef>
                <a:spcPts val="0"/>
              </a:spcBef>
              <a:spcAft>
                <a:spcPts val="0"/>
              </a:spcAft>
              <a:buSzPts val="1100"/>
              <a:buChar char="○"/>
            </a:pPr>
            <a:r>
              <a:rPr lang="en"/>
              <a:t>Level of Effort is low</a:t>
            </a:r>
            <a:endParaRPr/>
          </a:p>
          <a:p>
            <a:pPr indent="-311150" lvl="0" marL="457200" rtl="0" algn="l">
              <a:spcBef>
                <a:spcPts val="0"/>
              </a:spcBef>
              <a:spcAft>
                <a:spcPts val="0"/>
              </a:spcAft>
              <a:buSzPts val="1300"/>
              <a:buChar char="●"/>
            </a:pPr>
            <a:r>
              <a:rPr lang="en"/>
              <a:t>Won’t Have</a:t>
            </a:r>
            <a:endParaRPr/>
          </a:p>
          <a:p>
            <a:pPr indent="-298450" lvl="1" marL="914400" rtl="0" algn="l">
              <a:spcBef>
                <a:spcPts val="0"/>
              </a:spcBef>
              <a:spcAft>
                <a:spcPts val="0"/>
              </a:spcAft>
              <a:buSzPts val="1100"/>
              <a:buChar char="○"/>
            </a:pPr>
            <a:r>
              <a:rPr lang="en"/>
              <a:t>Only 1 user experienced this issue</a:t>
            </a:r>
            <a:endParaRPr/>
          </a:p>
          <a:p>
            <a:pPr indent="-298450" lvl="1" marL="914400" rtl="0" algn="l">
              <a:spcBef>
                <a:spcPts val="0"/>
              </a:spcBef>
              <a:spcAft>
                <a:spcPts val="0"/>
              </a:spcAft>
              <a:buSzPts val="1100"/>
              <a:buChar char="○"/>
            </a:pPr>
            <a:r>
              <a:rPr lang="en"/>
              <a:t>Easy “work around” available that could be better communicated</a:t>
            </a:r>
            <a:endParaRPr/>
          </a:p>
          <a:p>
            <a:pPr indent="-298450" lvl="1" marL="914400" rtl="0" algn="l">
              <a:spcBef>
                <a:spcPts val="0"/>
              </a:spcBef>
              <a:spcAft>
                <a:spcPts val="0"/>
              </a:spcAft>
              <a:buSzPts val="1100"/>
              <a:buChar char="○"/>
            </a:pPr>
            <a:r>
              <a:rPr lang="en"/>
              <a:t>Would require extensive re-work beyond a one week scope</a:t>
            </a:r>
            <a:endParaRPr/>
          </a:p>
          <a:p>
            <a:pPr indent="0" lvl="0" marL="914400" rtl="0" algn="l">
              <a:spcBef>
                <a:spcPts val="0"/>
              </a:spcBef>
              <a:spcAft>
                <a:spcPts val="0"/>
              </a:spcAft>
              <a:buNone/>
            </a:pPr>
            <a:r>
              <a:t/>
            </a:r>
            <a:endParaRPr/>
          </a:p>
        </p:txBody>
      </p:sp>
      <p:pic>
        <p:nvPicPr>
          <p:cNvPr id="132" name="Google Shape;132;p20"/>
          <p:cNvPicPr preferRelativeResize="0"/>
          <p:nvPr/>
        </p:nvPicPr>
        <p:blipFill>
          <a:blip r:embed="rId3">
            <a:alphaModFix/>
          </a:blip>
          <a:stretch>
            <a:fillRect/>
          </a:stretch>
        </p:blipFill>
        <p:spPr>
          <a:xfrm>
            <a:off x="6132125" y="1622775"/>
            <a:ext cx="2371750" cy="23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idx="1" type="body"/>
          </p:nvPr>
        </p:nvSpPr>
        <p:spPr>
          <a:xfrm>
            <a:off x="99200" y="563400"/>
            <a:ext cx="2878800" cy="4088700"/>
          </a:xfrm>
          <a:prstGeom prst="rect">
            <a:avLst/>
          </a:prstGeom>
          <a:solidFill>
            <a:srgbClr val="6AA84F"/>
          </a:solidFill>
          <a:ln cap="flat" cmpd="sng" w="9525">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FFFF"/>
                </a:solidFill>
              </a:rPr>
              <a:t>Must Have</a:t>
            </a:r>
            <a:endParaRPr b="1" u="sng">
              <a:solidFill>
                <a:srgbClr val="FFFFFF"/>
              </a:solidFill>
            </a:endParaRPr>
          </a:p>
          <a:p>
            <a:pPr indent="0" lvl="0" marL="0" rtl="0" algn="l">
              <a:spcBef>
                <a:spcPts val="0"/>
              </a:spcBef>
              <a:spcAft>
                <a:spcPts val="0"/>
              </a:spcAft>
              <a:buNone/>
            </a:pPr>
            <a:r>
              <a:t/>
            </a:r>
            <a:endParaRPr b="1" u="sng">
              <a:solidFill>
                <a:srgbClr val="FFFFFF"/>
              </a:solidFill>
            </a:endParaRPr>
          </a:p>
          <a:p>
            <a:pPr indent="-317500" lvl="0" marL="457200" rtl="0" algn="l">
              <a:lnSpc>
                <a:spcPct val="115000"/>
              </a:lnSpc>
              <a:spcBef>
                <a:spcPts val="0"/>
              </a:spcBef>
              <a:spcAft>
                <a:spcPts val="0"/>
              </a:spcAft>
              <a:buClr>
                <a:srgbClr val="FFFFFF"/>
              </a:buClr>
              <a:buSzPts val="1400"/>
              <a:buChar char="●"/>
            </a:pPr>
            <a:r>
              <a:rPr lang="en" sz="1400">
                <a:solidFill>
                  <a:srgbClr val="FFFFFF"/>
                </a:solidFill>
                <a:latin typeface="Arial"/>
                <a:ea typeface="Arial"/>
                <a:cs typeface="Arial"/>
                <a:sym typeface="Arial"/>
              </a:rPr>
              <a:t>Better communication about ability to filter the lower graphs using the map on single or multiple states</a:t>
            </a:r>
            <a:endParaRPr sz="1400">
              <a:solidFill>
                <a:srgbClr val="FFFFFF"/>
              </a:solidFill>
              <a:latin typeface="Arial"/>
              <a:ea typeface="Arial"/>
              <a:cs typeface="Arial"/>
              <a:sym typeface="Arial"/>
            </a:endParaRPr>
          </a:p>
          <a:p>
            <a:pPr indent="0" lvl="0" marL="457200" rtl="0" algn="l">
              <a:lnSpc>
                <a:spcPct val="115000"/>
              </a:lnSpc>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“Crude Rate” term is confusing</a:t>
            </a:r>
            <a:endParaRPr sz="1400">
              <a:solidFill>
                <a:srgbClr val="FFFFFF"/>
              </a:solidFill>
              <a:latin typeface="Arial"/>
              <a:ea typeface="Arial"/>
              <a:cs typeface="Arial"/>
              <a:sym typeface="Arial"/>
            </a:endParaRPr>
          </a:p>
          <a:p>
            <a:pPr indent="0" lvl="0" marL="457200" rtl="0" algn="l">
              <a:lnSpc>
                <a:spcPct val="115000"/>
              </a:lnSpc>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Hard to read years in two bottom figures (Violence and Laws over Time) </a:t>
            </a:r>
            <a:endParaRPr sz="1400">
              <a:solidFill>
                <a:srgbClr val="FFFFFF"/>
              </a:solidFill>
              <a:latin typeface="Arial"/>
              <a:ea typeface="Arial"/>
              <a:cs typeface="Arial"/>
              <a:sym typeface="Arial"/>
            </a:endParaRPr>
          </a:p>
          <a:p>
            <a:pPr indent="0" lvl="0" marL="457200" rtl="0" algn="l">
              <a:lnSpc>
                <a:spcPct val="115000"/>
              </a:lnSpc>
              <a:spcBef>
                <a:spcPts val="0"/>
              </a:spcBef>
              <a:spcAft>
                <a:spcPts val="0"/>
              </a:spcAft>
              <a:buNone/>
            </a:pPr>
            <a:r>
              <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100">
              <a:solidFill>
                <a:srgbClr val="FFFFFF"/>
              </a:solidFill>
              <a:latin typeface="Arial"/>
              <a:ea typeface="Arial"/>
              <a:cs typeface="Arial"/>
              <a:sym typeface="Arial"/>
            </a:endParaRPr>
          </a:p>
          <a:p>
            <a:pPr indent="0" lvl="0" marL="457200" rtl="0" algn="l">
              <a:spcBef>
                <a:spcPts val="0"/>
              </a:spcBef>
              <a:spcAft>
                <a:spcPts val="0"/>
              </a:spcAft>
              <a:buNone/>
            </a:pPr>
            <a:r>
              <a:t/>
            </a:r>
            <a:endParaRPr sz="1100">
              <a:solidFill>
                <a:srgbClr val="FFFFFF"/>
              </a:solidFill>
              <a:latin typeface="Arial"/>
              <a:ea typeface="Arial"/>
              <a:cs typeface="Arial"/>
              <a:sym typeface="Arial"/>
            </a:endParaRPr>
          </a:p>
        </p:txBody>
      </p:sp>
      <p:sp>
        <p:nvSpPr>
          <p:cNvPr id="138" name="Google Shape;138;p21"/>
          <p:cNvSpPr txBox="1"/>
          <p:nvPr/>
        </p:nvSpPr>
        <p:spPr>
          <a:xfrm>
            <a:off x="283250" y="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lang="en" sz="2600">
                <a:solidFill>
                  <a:schemeClr val="dk2"/>
                </a:solidFill>
                <a:latin typeface="Raleway"/>
                <a:ea typeface="Raleway"/>
                <a:cs typeface="Raleway"/>
                <a:sym typeface="Raleway"/>
              </a:rPr>
              <a:t>MoSCoW</a:t>
            </a:r>
            <a:endParaRPr b="0" i="0" sz="1400" u="none" cap="none" strike="noStrike">
              <a:solidFill>
                <a:srgbClr val="000000"/>
              </a:solidFill>
              <a:latin typeface="Arial"/>
              <a:ea typeface="Arial"/>
              <a:cs typeface="Arial"/>
              <a:sym typeface="Arial"/>
            </a:endParaRPr>
          </a:p>
        </p:txBody>
      </p:sp>
      <p:sp>
        <p:nvSpPr>
          <p:cNvPr id="139" name="Google Shape;139;p21"/>
          <p:cNvSpPr txBox="1"/>
          <p:nvPr>
            <p:ph idx="1" type="body"/>
          </p:nvPr>
        </p:nvSpPr>
        <p:spPr>
          <a:xfrm>
            <a:off x="3187700" y="549300"/>
            <a:ext cx="2878800" cy="4088700"/>
          </a:xfrm>
          <a:prstGeom prst="rect">
            <a:avLst/>
          </a:prstGeom>
          <a:solidFill>
            <a:srgbClr val="6D9EEB"/>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FFFF"/>
                </a:solidFill>
              </a:rPr>
              <a:t>Should/Could </a:t>
            </a:r>
            <a:r>
              <a:rPr b="1" lang="en" u="sng">
                <a:solidFill>
                  <a:srgbClr val="FFFFFF"/>
                </a:solidFill>
              </a:rPr>
              <a:t>Have</a:t>
            </a:r>
            <a:endParaRPr b="1" u="sng">
              <a:solidFill>
                <a:srgbClr val="FFFFFF"/>
              </a:solidFill>
            </a:endParaRPr>
          </a:p>
          <a:p>
            <a:pPr indent="0" lvl="0" marL="0" rtl="0" algn="l">
              <a:spcBef>
                <a:spcPts val="0"/>
              </a:spcBef>
              <a:spcAft>
                <a:spcPts val="0"/>
              </a:spcAft>
              <a:buNone/>
            </a:pPr>
            <a:r>
              <a:t/>
            </a:r>
            <a:endParaRPr b="1" u="sng">
              <a:solidFill>
                <a:srgbClr val="FFFFFF"/>
              </a:solidFil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Disappearing states and entire map</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The right/left page navigation for the filter is slow</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“Violence over Time” is too busy to interpret when all states are selected. </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Unclear meaning of blue bars in the Law Category section </a:t>
            </a:r>
            <a:endParaRPr sz="1400">
              <a:solidFill>
                <a:srgbClr val="FFFFFF"/>
              </a:solidFill>
              <a:latin typeface="Arial"/>
              <a:ea typeface="Arial"/>
              <a:cs typeface="Arial"/>
              <a:sym typeface="Arial"/>
            </a:endParaRPr>
          </a:p>
        </p:txBody>
      </p:sp>
      <p:sp>
        <p:nvSpPr>
          <p:cNvPr id="140" name="Google Shape;140;p21"/>
          <p:cNvSpPr txBox="1"/>
          <p:nvPr>
            <p:ph idx="1" type="body"/>
          </p:nvPr>
        </p:nvSpPr>
        <p:spPr>
          <a:xfrm>
            <a:off x="6233750" y="535200"/>
            <a:ext cx="2785500" cy="4088700"/>
          </a:xfrm>
          <a:prstGeom prst="rect">
            <a:avLst/>
          </a:prstGeom>
          <a:solidFill>
            <a:srgbClr val="F1C232"/>
          </a:solidFill>
          <a:ln cap="flat" cmpd="sng" w="9525">
            <a:solidFill>
              <a:srgbClr val="EAD1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FFFF"/>
                </a:solidFill>
              </a:rPr>
              <a:t>Won’t </a:t>
            </a:r>
            <a:r>
              <a:rPr b="1" lang="en" u="sng">
                <a:solidFill>
                  <a:srgbClr val="FFFFFF"/>
                </a:solidFill>
              </a:rPr>
              <a:t> Have at This Moment</a:t>
            </a:r>
            <a:endParaRPr b="1" u="sng">
              <a:solidFill>
                <a:srgbClr val="FFFFFF"/>
              </a:solidFill>
            </a:endParaRPr>
          </a:p>
          <a:p>
            <a:pPr indent="0" lvl="0" marL="0" rtl="0" algn="l">
              <a:spcBef>
                <a:spcPts val="0"/>
              </a:spcBef>
              <a:spcAft>
                <a:spcPts val="0"/>
              </a:spcAft>
              <a:buNone/>
            </a:pPr>
            <a:r>
              <a:t/>
            </a:r>
            <a:endParaRPr b="1" u="sng">
              <a:solidFill>
                <a:srgbClr val="FFFFFF"/>
              </a:solidFil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Unchecking “All” to remove all the law category types  was not intuitive</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Error occurs when the user changs year quickly with time slider in the map. </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With many law categories, the shading blends and becomes difficult to interpret</a:t>
            </a:r>
            <a:endParaRPr sz="140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